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8" r:id="rId1"/>
  </p:sldMasterIdLst>
  <p:notesMasterIdLst>
    <p:notesMasterId r:id="rId74"/>
  </p:notesMasterIdLst>
  <p:sldIdLst>
    <p:sldId id="264" r:id="rId2"/>
    <p:sldId id="289" r:id="rId3"/>
    <p:sldId id="410" r:id="rId4"/>
    <p:sldId id="347" r:id="rId5"/>
    <p:sldId id="383" r:id="rId6"/>
    <p:sldId id="348" r:id="rId7"/>
    <p:sldId id="385" r:id="rId8"/>
    <p:sldId id="389" r:id="rId9"/>
    <p:sldId id="390" r:id="rId10"/>
    <p:sldId id="398" r:id="rId11"/>
    <p:sldId id="391" r:id="rId12"/>
    <p:sldId id="392" r:id="rId13"/>
    <p:sldId id="394" r:id="rId14"/>
    <p:sldId id="302" r:id="rId15"/>
    <p:sldId id="303" r:id="rId16"/>
    <p:sldId id="304" r:id="rId17"/>
    <p:sldId id="305" r:id="rId18"/>
    <p:sldId id="307" r:id="rId19"/>
    <p:sldId id="308" r:id="rId20"/>
    <p:sldId id="319" r:id="rId21"/>
    <p:sldId id="375" r:id="rId22"/>
    <p:sldId id="320" r:id="rId23"/>
    <p:sldId id="321" r:id="rId24"/>
    <p:sldId id="322" r:id="rId25"/>
    <p:sldId id="411" r:id="rId26"/>
    <p:sldId id="315" r:id="rId27"/>
    <p:sldId id="359" r:id="rId28"/>
    <p:sldId id="350" r:id="rId29"/>
    <p:sldId id="298" r:id="rId30"/>
    <p:sldId id="318" r:id="rId31"/>
    <p:sldId id="353" r:id="rId32"/>
    <p:sldId id="354" r:id="rId33"/>
    <p:sldId id="323" r:id="rId34"/>
    <p:sldId id="324" r:id="rId35"/>
    <p:sldId id="325" r:id="rId36"/>
    <p:sldId id="331" r:id="rId37"/>
    <p:sldId id="332" r:id="rId38"/>
    <p:sldId id="333" r:id="rId39"/>
    <p:sldId id="327" r:id="rId40"/>
    <p:sldId id="326" r:id="rId41"/>
    <p:sldId id="334" r:id="rId42"/>
    <p:sldId id="342" r:id="rId43"/>
    <p:sldId id="335" r:id="rId44"/>
    <p:sldId id="336" r:id="rId45"/>
    <p:sldId id="337" r:id="rId46"/>
    <p:sldId id="338" r:id="rId47"/>
    <p:sldId id="339" r:id="rId48"/>
    <p:sldId id="340" r:id="rId49"/>
    <p:sldId id="341" r:id="rId50"/>
    <p:sldId id="412" r:id="rId51"/>
    <p:sldId id="265" r:id="rId52"/>
    <p:sldId id="267" r:id="rId53"/>
    <p:sldId id="268" r:id="rId54"/>
    <p:sldId id="388" r:id="rId55"/>
    <p:sldId id="270" r:id="rId56"/>
    <p:sldId id="271" r:id="rId57"/>
    <p:sldId id="272" r:id="rId58"/>
    <p:sldId id="277" r:id="rId59"/>
    <p:sldId id="399" r:id="rId60"/>
    <p:sldId id="376" r:id="rId61"/>
    <p:sldId id="266" r:id="rId62"/>
    <p:sldId id="380" r:id="rId63"/>
    <p:sldId id="402" r:id="rId64"/>
    <p:sldId id="403" r:id="rId65"/>
    <p:sldId id="395" r:id="rId66"/>
    <p:sldId id="404" r:id="rId67"/>
    <p:sldId id="405" r:id="rId68"/>
    <p:sldId id="406" r:id="rId69"/>
    <p:sldId id="381" r:id="rId70"/>
    <p:sldId id="407" r:id="rId71"/>
    <p:sldId id="408" r:id="rId72"/>
    <p:sldId id="40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12"/>
  </p:normalViewPr>
  <p:slideViewPr>
    <p:cSldViewPr snapToGrid="0" snapToObjects="1" showGuides="1">
      <p:cViewPr varScale="1">
        <p:scale>
          <a:sx n="116" d="100"/>
          <a:sy n="116" d="100"/>
        </p:scale>
        <p:origin x="2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9</a:t>
            </a:fld>
            <a:endParaRPr lang="en-US"/>
          </a:p>
        </p:txBody>
      </p:sp>
    </p:spTree>
    <p:extLst>
      <p:ext uri="{BB962C8B-B14F-4D97-AF65-F5344CB8AC3E}">
        <p14:creationId xmlns:p14="http://schemas.microsoft.com/office/powerpoint/2010/main" val="135870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fixed</a:t>
            </a:r>
          </a:p>
        </p:txBody>
      </p:sp>
      <p:sp>
        <p:nvSpPr>
          <p:cNvPr id="4" name="Slide Number Placeholder 3"/>
          <p:cNvSpPr>
            <a:spLocks noGrp="1"/>
          </p:cNvSpPr>
          <p:nvPr>
            <p:ph type="sldNum" sz="quarter" idx="5"/>
          </p:nvPr>
        </p:nvSpPr>
        <p:spPr/>
        <p:txBody>
          <a:bodyPr/>
          <a:lstStyle/>
          <a:p>
            <a:fld id="{FDC46B3B-A6E3-A041-934C-E25839EC6C49}" type="slidenum">
              <a:rPr lang="en-US" smtClean="0"/>
              <a:t>11</a:t>
            </a:fld>
            <a:endParaRPr lang="en-US"/>
          </a:p>
        </p:txBody>
      </p:sp>
    </p:spTree>
    <p:extLst>
      <p:ext uri="{BB962C8B-B14F-4D97-AF65-F5344CB8AC3E}">
        <p14:creationId xmlns:p14="http://schemas.microsoft.com/office/powerpoint/2010/main" val="3719995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74FD6AAA-7C75-FB4B-8EA1-06B22787237D}"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74FD6AAA-7C75-FB4B-8EA1-06B22787237D}"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56503263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80.png"/><Relationship Id="rId7" Type="http://schemas.openxmlformats.org/officeDocument/2006/relationships/image" Target="../media/image28.png"/><Relationship Id="rId2" Type="http://schemas.openxmlformats.org/officeDocument/2006/relationships/image" Target="../media/image121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6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2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2.png"/><Relationship Id="rId9" Type="http://schemas.openxmlformats.org/officeDocument/2006/relationships/image" Target="../media/image1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2" Type="http://schemas.openxmlformats.org/officeDocument/2006/relationships/hyperlink" Target="http://www.bioinfo.org.cn/~wangchao/maa/Numerical_Optimization.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80.png"/><Relationship Id="rId3" Type="http://schemas.openxmlformats.org/officeDocument/2006/relationships/image" Target="../media/image62.png"/><Relationship Id="rId7" Type="http://schemas.openxmlformats.org/officeDocument/2006/relationships/image" Target="../media/image74.png"/><Relationship Id="rId12" Type="http://schemas.openxmlformats.org/officeDocument/2006/relationships/image" Target="../media/image3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7.png"/><Relationship Id="rId10" Type="http://schemas.openxmlformats.org/officeDocument/2006/relationships/image" Target="../media/image77.png"/><Relationship Id="rId4" Type="http://schemas.openxmlformats.org/officeDocument/2006/relationships/image" Target="../media/image66.png"/><Relationship Id="rId9"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91.png"/><Relationship Id="rId7" Type="http://schemas.openxmlformats.org/officeDocument/2006/relationships/image" Target="../media/image4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s>
</file>

<file path=ppt/slides/_rels/slide57.xml.rels><?xml version="1.0" encoding="UTF-8" standalone="yes"?>
<Relationships xmlns="http://schemas.openxmlformats.org/package/2006/relationships"><Relationship Id="rId13" Type="http://schemas.openxmlformats.org/officeDocument/2006/relationships/image" Target="../media/image49.png"/><Relationship Id="rId3" Type="http://schemas.openxmlformats.org/officeDocument/2006/relationships/image" Target="../media/image97.png"/><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02.png"/><Relationship Id="rId5" Type="http://schemas.openxmlformats.org/officeDocument/2006/relationships/image" Target="../media/image90.png"/><Relationship Id="rId15" Type="http://schemas.openxmlformats.org/officeDocument/2006/relationships/image" Target="../media/image68.png"/><Relationship Id="rId10" Type="http://schemas.openxmlformats.org/officeDocument/2006/relationships/image" Target="../media/image101.png"/><Relationship Id="rId4" Type="http://schemas.openxmlformats.org/officeDocument/2006/relationships/image" Target="../media/image88.png"/><Relationship Id="rId14" Type="http://schemas.openxmlformats.org/officeDocument/2006/relationships/image" Target="../media/image5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68.png"/><Relationship Id="rId3" Type="http://schemas.openxmlformats.org/officeDocument/2006/relationships/image" Target="../media/image96.png"/><Relationship Id="rId12" Type="http://schemas.openxmlformats.org/officeDocument/2006/relationships/image" Target="../media/image50.png"/><Relationship Id="rId2" Type="http://schemas.openxmlformats.org/officeDocument/2006/relationships/image" Target="../media/image88.png"/><Relationship Id="rId1" Type="http://schemas.openxmlformats.org/officeDocument/2006/relationships/slideLayout" Target="../slideLayouts/slideLayout2.xml"/><Relationship Id="rId11" Type="http://schemas.openxmlformats.org/officeDocument/2006/relationships/image" Target="../media/image92.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0.png"/><Relationship Id="rId9" Type="http://schemas.openxmlformats.org/officeDocument/2006/relationships/image" Target="../media/image102.png"/><Relationship Id="rId14" Type="http://schemas.openxmlformats.org/officeDocument/2006/relationships/image" Target="../media/image49.png"/></Relationships>
</file>

<file path=ppt/slides/_rels/slide5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68.png"/><Relationship Id="rId3" Type="http://schemas.openxmlformats.org/officeDocument/2006/relationships/image" Target="../media/image88.png"/><Relationship Id="rId12" Type="http://schemas.openxmlformats.org/officeDocument/2006/relationships/image" Target="../media/image5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480.png"/><Relationship Id="rId5" Type="http://schemas.openxmlformats.org/officeDocument/2006/relationships/image" Target="../media/image90.png"/><Relationship Id="rId10" Type="http://schemas.openxmlformats.org/officeDocument/2006/relationships/image" Target="../media/image103.png"/><Relationship Id="rId4" Type="http://schemas.openxmlformats.org/officeDocument/2006/relationships/image" Target="../media/image96.png"/><Relationship Id="rId9" Type="http://schemas.openxmlformats.org/officeDocument/2006/relationships/image" Target="../media/image102.png"/><Relationship Id="rId14"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87.png"/><Relationship Id="rId3" Type="http://schemas.openxmlformats.org/officeDocument/2006/relationships/image" Target="../media/image62.png"/><Relationship Id="rId7" Type="http://schemas.openxmlformats.org/officeDocument/2006/relationships/image" Target="../media/image690.png"/><Relationship Id="rId12"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0.png"/><Relationship Id="rId11" Type="http://schemas.openxmlformats.org/officeDocument/2006/relationships/image" Target="../media/image106.png"/><Relationship Id="rId5" Type="http://schemas.openxmlformats.org/officeDocument/2006/relationships/image" Target="../media/image67.png"/><Relationship Id="rId10" Type="http://schemas.openxmlformats.org/officeDocument/2006/relationships/image" Target="../media/image105.png"/><Relationship Id="rId4" Type="http://schemas.openxmlformats.org/officeDocument/2006/relationships/image" Target="../media/image66.png"/><Relationship Id="rId9"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190.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710.png"/><Relationship Id="rId7" Type="http://schemas.openxmlformats.org/officeDocument/2006/relationships/image" Target="../media/image1180.png"/><Relationship Id="rId12" Type="http://schemas.openxmlformats.org/officeDocument/2006/relationships/image" Target="../media/image1211.png"/><Relationship Id="rId17" Type="http://schemas.openxmlformats.org/officeDocument/2006/relationships/image" Target="../media/image126.png"/><Relationship Id="rId2" Type="http://schemas.openxmlformats.org/officeDocument/2006/relationships/image" Target="../media/image390.png"/><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451.png"/><Relationship Id="rId5" Type="http://schemas.openxmlformats.org/officeDocument/2006/relationships/image" Target="../media/image1170.png"/><Relationship Id="rId15" Type="http://schemas.openxmlformats.org/officeDocument/2006/relationships/image" Target="../media/image124.png"/><Relationship Id="rId10" Type="http://schemas.openxmlformats.org/officeDocument/2006/relationships/image" Target="../media/image1200.png"/><Relationship Id="rId19" Type="http://schemas.openxmlformats.org/officeDocument/2006/relationships/image" Target="../media/image128.png"/><Relationship Id="rId4" Type="http://schemas.openxmlformats.org/officeDocument/2006/relationships/image" Target="../media/image120.png"/><Relationship Id="rId9" Type="http://schemas.openxmlformats.org/officeDocument/2006/relationships/image" Target="../media/image400.png"/><Relationship Id="rId14" Type="http://schemas.openxmlformats.org/officeDocument/2006/relationships/image" Target="../media/image12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7"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9"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12:  Perceptron and Back Propagation</a:t>
            </a:r>
          </a:p>
        </p:txBody>
      </p:sp>
      <p:sp>
        <p:nvSpPr>
          <p:cNvPr id="4" name="Rectangle 3"/>
          <p:cNvSpPr/>
          <p:nvPr/>
        </p:nvSpPr>
        <p:spPr>
          <a:xfrm>
            <a:off x="5977217" y="3244334"/>
            <a:ext cx="237566" cy="369332"/>
          </a:xfrm>
          <a:prstGeom prst="rect">
            <a:avLst/>
          </a:prstGeom>
        </p:spPr>
        <p:txBody>
          <a:bodyPr wrap="none">
            <a:spAutoFit/>
          </a:bodyPr>
          <a:lstStyle/>
          <a:p>
            <a:r>
              <a:rPr lang="sk-SK" b="0" dirty="0">
                <a:effectLst/>
              </a:rPr>
              <a:t> </a:t>
            </a:r>
            <a:endParaRPr lang="en-US" dirty="0"/>
          </a:p>
        </p:txBody>
      </p:sp>
    </p:spTree>
    <p:extLst>
      <p:ext uri="{BB962C8B-B14F-4D97-AF65-F5344CB8AC3E}">
        <p14:creationId xmlns:p14="http://schemas.microsoft.com/office/powerpoint/2010/main" val="1797123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spTree>
    <p:extLst>
      <p:ext uri="{BB962C8B-B14F-4D97-AF65-F5344CB8AC3E}">
        <p14:creationId xmlns:p14="http://schemas.microsoft.com/office/powerpoint/2010/main" val="201257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746969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spTree>
    <p:extLst>
      <p:ext uri="{BB962C8B-B14F-4D97-AF65-F5344CB8AC3E}">
        <p14:creationId xmlns:p14="http://schemas.microsoft.com/office/powerpoint/2010/main" val="926872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coefficients for Logistic Regression </a:t>
            </a:r>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a:latin typeface="Karla" charset="0"/>
                <a:ea typeface="Karla" charset="0"/>
                <a:cs typeface="Karla" charset="0"/>
              </a:rPr>
              <a:t>Find the coefficients that minimize the loss function</a:t>
            </a:r>
          </a:p>
          <a:p>
            <a:r>
              <a:rPr lang="en-US" sz="2400" dirty="0">
                <a:latin typeface="Karla" charset="0"/>
                <a:ea typeface="Karla" charset="0"/>
                <a:cs typeface="Karla" charset="0"/>
              </a:rPr>
              <a:t> </a:t>
            </a: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panose="02040503050406030204" pitchFamily="18"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panose="02040503050406030204" pitchFamily="18" charset="0"/>
                                </a:rPr>
                              </m:ctrlPr>
                            </m:funcPr>
                            <m:fName>
                              <m:r>
                                <m:rPr>
                                  <m:sty m:val="p"/>
                                </m:rPr>
                                <a:rPr lang="en-US" sz="2400">
                                  <a:latin typeface="Cambria Math" charset="0"/>
                                </a:rPr>
                                <m:t>log</m:t>
                              </m:r>
                            </m:fName>
                            <m:e>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panose="02040503050406030204" pitchFamily="18" charset="0"/>
                                    </a:rPr>
                                  </m:ctrlPr>
                                </m:dPr>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panose="02040503050406030204" pitchFamily="18"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panose="02040503050406030204" pitchFamily="18"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623" y="2719718"/>
            <a:ext cx="5486400" cy="3657600"/>
          </a:xfrm>
          <a:prstGeom prst="rect">
            <a:avLst/>
          </a:prstGeom>
        </p:spPr>
      </p:pic>
    </p:spTree>
    <p:extLst>
      <p:ext uri="{BB962C8B-B14F-4D97-AF65-F5344CB8AC3E}">
        <p14:creationId xmlns:p14="http://schemas.microsoft.com/office/powerpoint/2010/main" val="496586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14</a:t>
            </a:fld>
            <a:endParaRPr lang="en-US"/>
          </a:p>
        </p:txBody>
      </p:sp>
      <p:sp>
        <p:nvSpPr>
          <p:cNvPr id="16" name="TextBox 15"/>
          <p:cNvSpPr txBox="1"/>
          <p:nvPr/>
        </p:nvSpPr>
        <p:spPr>
          <a:xfrm>
            <a:off x="767215" y="1148791"/>
            <a:ext cx="6397905"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panose="02040503050406030204" pitchFamily="18"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panose="02040503050406030204" pitchFamily="18"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panose="02040503050406030204" pitchFamily="18"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panose="02040503050406030204" pitchFamily="18"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a:latin typeface="Karla" charset="0"/>
                  <a:ea typeface="Karla" charset="0"/>
                  <a:cs typeface="Karla" charset="0"/>
                </a:rPr>
                <a:t>Coefficients or </a:t>
              </a:r>
              <a:r>
                <a:rPr lang="en-US" sz="2400" b="1" dirty="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a:latin typeface="Karla" charset="0"/>
                  <a:ea typeface="Karla" charset="0"/>
                  <a:cs typeface="Karla" charset="0"/>
                </a:rPr>
                <a:t>Intercept or </a:t>
              </a:r>
              <a:r>
                <a:rPr lang="en-US" sz="2400" b="1" dirty="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a:t>f(X)</a:t>
                    </a:r>
                    <a14:m>
                      <m:oMath xmlns:m="http://schemas.openxmlformats.org/officeDocument/2006/math">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sSup>
                              <m:sSupPr>
                                <m:ctrlPr>
                                  <a:rPr lang="en-US" b="0" i="1" smtClean="0">
                                    <a:latin typeface="Cambria Math" panose="02040503050406030204" pitchFamily="18"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a:latin typeface="Karla" charset="0"/>
                  <a:ea typeface="Karla" charset="0"/>
                  <a:cs typeface="Karla" charset="0"/>
                </a:rPr>
                <a:t>Classification</a:t>
              </a: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a:t>f</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a:latin typeface="Karla" charset="0"/>
                  <a:ea typeface="Karla" charset="0"/>
                  <a:cs typeface="Karla" charset="0"/>
                </a:rPr>
                <a:t>Regression</a:t>
              </a: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a:latin typeface="Cambria Math" charset="0"/>
                </a:endParaRPr>
              </a:p>
              <a:p>
                <a:r>
                  <a:rPr lang="en-US" b="0" dirty="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grpSp>
        <p:nvGrpSpPr>
          <p:cNvPr id="8" name="Group 7"/>
          <p:cNvGrpSpPr/>
          <p:nvPr/>
        </p:nvGrpSpPr>
        <p:grpSpPr>
          <a:xfrm>
            <a:off x="6562688" y="3710501"/>
            <a:ext cx="2767028" cy="769442"/>
            <a:chOff x="6562688" y="3710501"/>
            <a:chExt cx="2767028" cy="769442"/>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y=No</a:t>
              </a:r>
            </a:p>
          </p:txBody>
        </p:sp>
        <p:sp>
          <p:nvSpPr>
            <p:cNvPr id="7" name="TextBox 6"/>
            <p:cNvSpPr txBox="1"/>
            <p:nvPr/>
          </p:nvSpPr>
          <p:spPr>
            <a:xfrm>
              <a:off x="6562688" y="3710501"/>
              <a:ext cx="198674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a:solidFill>
                  <a:schemeClr val="tx1">
                    <a:lumMod val="75000"/>
                    <a:lumOff val="25000"/>
                  </a:schemeClr>
                </a:solidFill>
              </a:rPr>
              <a:t>y=Yes</a:t>
            </a: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Bad Computer</a:t>
            </a:r>
          </a:p>
        </p:txBody>
      </p:sp>
      <p:sp>
        <p:nvSpPr>
          <p:cNvPr id="25" name="TextBox 24"/>
          <p:cNvSpPr txBox="1"/>
          <p:nvPr/>
        </p:nvSpPr>
        <p:spPr>
          <a:xfrm>
            <a:off x="6635284" y="3693092"/>
            <a:ext cx="2158196" cy="369332"/>
          </a:xfrm>
          <a:prstGeom prst="rect">
            <a:avLst/>
          </a:prstGeom>
          <a:noFill/>
        </p:spPr>
        <p:txBody>
          <a:bodyPr wrap="square" rtlCol="0">
            <a:spAutoFit/>
          </a:bodyPr>
          <a:lstStyle/>
          <a:p>
            <a:r>
              <a:rPr lang="en-US">
                <a:solidFill>
                  <a:srgbClr val="C00000"/>
                </a:solidFill>
                <a:latin typeface="Karla" charset="0"/>
                <a:ea typeface="Karla" charset="0"/>
                <a:cs typeface="Karla" charset="0"/>
              </a:rPr>
              <a:t>Correct answer </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what is the idea? </a:t>
            </a:r>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a:solidFill>
                  <a:schemeClr val="tx1">
                    <a:lumMod val="75000"/>
                    <a:lumOff val="25000"/>
                  </a:schemeClr>
                </a:solidFill>
              </a:rPr>
              <a:t>Loss Function: </a:t>
            </a:r>
            <a:r>
              <a:rPr lang="en-US" sz="2400" dirty="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Telling the computer how </a:t>
            </a:r>
            <a:r>
              <a:rPr lang="en-US" sz="2400" b="1" dirty="0">
                <a:solidFill>
                  <a:srgbClr val="FF0000"/>
                </a:solidFill>
                <a:latin typeface="Karla" charset="0"/>
                <a:ea typeface="Karla" charset="0"/>
                <a:cs typeface="Karla" charset="0"/>
              </a:rPr>
              <a:t>bad</a:t>
            </a:r>
            <a:r>
              <a:rPr lang="en-US" sz="2400" dirty="0">
                <a:solidFill>
                  <a:schemeClr val="tx1">
                    <a:lumMod val="75000"/>
                    <a:lumOff val="25000"/>
                  </a:schemeClr>
                </a:solidFill>
                <a:latin typeface="Karla" charset="0"/>
                <a:ea typeface="Karla" charset="0"/>
                <a:cs typeface="Karla" charset="0"/>
              </a:rPr>
              <a:t> or </a:t>
            </a:r>
            <a:r>
              <a:rPr lang="en-US" sz="2400" b="1" dirty="0">
                <a:solidFill>
                  <a:srgbClr val="00B050"/>
                </a:solidFill>
                <a:latin typeface="Karla" charset="0"/>
                <a:ea typeface="Karla" charset="0"/>
                <a:cs typeface="Karla" charset="0"/>
              </a:rPr>
              <a:t>good</a:t>
            </a:r>
            <a:r>
              <a:rPr lang="en-US" sz="2400" dirty="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panose="02040503050406030204" pitchFamily="18" charset="0"/>
                            <a:ea typeface="Karla" charset="0"/>
                            <a:cs typeface="Karla" charset="0"/>
                          </a:rPr>
                        </m:ctrlPr>
                      </m:dPr>
                      <m:e>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a:latin typeface="Karla" charset="0"/>
                    <a:ea typeface="Karla" charset="0"/>
                    <a:cs typeface="Karla" charset="0"/>
                  </a:rPr>
                  <a:t> </a:t>
                </a: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Minimizing the Loss function</a:t>
            </a:r>
          </a:p>
        </p:txBody>
      </p:sp>
      <p:pic>
        <p:nvPicPr>
          <p:cNvPr id="12"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955" y="1376243"/>
            <a:ext cx="4094645" cy="2729764"/>
          </a:xfrm>
        </p:spPr>
      </p:pic>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1325" b="-5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31520" y="1100959"/>
                <a:ext cx="10582656" cy="461665"/>
              </a:xfrm>
              <a:prstGeom prst="rect">
                <a:avLst/>
              </a:prstGeom>
            </p:spPr>
            <p:txBody>
              <a:bodyPr wrap="square">
                <a:spAutoFit/>
              </a:bodyPr>
              <a:lstStyle/>
              <a:p>
                <a:r>
                  <a:rPr lang="en-US" sz="2400" dirty="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a:solidFill>
                      <a:schemeClr val="tx1">
                        <a:lumMod val="75000"/>
                        <a:lumOff val="25000"/>
                      </a:schemeClr>
                    </a:solidFill>
                    <a:latin typeface="Karla" charset="0"/>
                    <a:ea typeface="Karla" charset="0"/>
                    <a:cs typeface="Karla" charset="0"/>
                  </a:rPr>
                  <a:t> that gives the minimal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a:solidFill>
                    <a:schemeClr val="tx1">
                      <a:lumMod val="75000"/>
                      <a:lumOff val="25000"/>
                    </a:schemeClr>
                  </a:solidFill>
                  <a:latin typeface="Karla" charset="0"/>
                  <a:ea typeface="Karla" charset="0"/>
                  <a:cs typeface="Karla"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a:blip r:embed="rId4"/>
                <a:stretch>
                  <a:fillRect l="-959" t="-5405" b="-2702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a:t>Minimizing the Loss function</a:t>
            </a:r>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Determine which direction to go to reduce the loss (left or right)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Specifically,  we can calculate the slope of the function at this point</a:t>
            </a:r>
          </a:p>
          <a:p>
            <a:pPr marL="800100" lvl="1" indent="-342900">
              <a:spcAft>
                <a:spcPts val="600"/>
              </a:spcAft>
              <a:buFont typeface="Arial" charset="0"/>
              <a:buChar char="•"/>
            </a:pPr>
            <a:r>
              <a:rPr lang="en-US" sz="2000" dirty="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
        <p:nvSpPr>
          <p:cNvPr id="5" name="Striped Right Arrow 4"/>
          <p:cNvSpPr/>
          <p:nvPr/>
        </p:nvSpPr>
        <p:spPr>
          <a:xfrm>
            <a:off x="5702046" y="2075688"/>
            <a:ext cx="355854" cy="187452"/>
          </a:xfrm>
          <a:prstGeom prst="striped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0" presetClass="path" presetSubtype="0" accel="50000" decel="50000" fill="hold" grpId="1" nodeType="withEffect">
                                  <p:stCondLst>
                                    <p:cond delay="500"/>
                                  </p:stCondLst>
                                  <p:childTnLst>
                                    <p:animMotion origin="layout" path="M 3.33333E-6 -2.22222E-6 L 0.03021 0.08496 " pathEditMode="relative" rAng="0" ptsTypes="AA">
                                      <p:cBhvr>
                                        <p:cTn id="36" dur="2000" fill="hold"/>
                                        <p:tgtEl>
                                          <p:spTgt spid="3"/>
                                        </p:tgtEl>
                                        <p:attrNameLst>
                                          <p:attrName>ppt_x</p:attrName>
                                          <p:attrName>ppt_y</p:attrName>
                                        </p:attrNameLst>
                                      </p:cBhvr>
                                      <p:rCtr x="1510" y="4236"/>
                                    </p:animMotion>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4" dur="2000" fill="hold"/>
                                        <p:tgtEl>
                                          <p:spTgt spid="3"/>
                                        </p:tgtEl>
                                        <p:attrNameLst>
                                          <p:attrName>ppt_x</p:attrName>
                                          <p:attrName>ppt_y</p:attrName>
                                        </p:attrNameLst>
                                      </p:cBhvr>
                                      <p:rCtr x="1159" y="2894"/>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8" dur="2000" fill="hold"/>
                                        <p:tgtEl>
                                          <p:spTgt spid="3"/>
                                        </p:tgtEl>
                                        <p:attrNameLst>
                                          <p:attrName>ppt_x</p:attrName>
                                          <p:attrName>ppt_y</p:attrName>
                                        </p:attrNameLst>
                                      </p:cBhvr>
                                      <p:rCtr x="1094" y="625"/>
                                    </p:animMotion>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2"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a:t>Review of Classification and Logistic Regression </a:t>
            </a:r>
          </a:p>
          <a:p>
            <a:pPr marL="514350" indent="-514350">
              <a:spcAft>
                <a:spcPts val="1200"/>
              </a:spcAft>
              <a:buFont typeface="+mj-lt"/>
              <a:buAutoNum type="arabicPeriod"/>
            </a:pPr>
            <a:r>
              <a:rPr lang="en-US" dirty="0"/>
              <a:t>Introduction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Stochastic Gradient Descent </a:t>
            </a:r>
          </a:p>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br>
              <a:rPr lang="en-US" sz="2400" dirty="0"/>
            </a:br>
            <a:endParaRPr lang="en-US" sz="2400" dirty="0"/>
          </a:p>
          <a:p>
            <a:r>
              <a:rPr lang="en-US" sz="2400" b="1" dirty="0"/>
              <a:t>Question</a:t>
            </a:r>
            <a:r>
              <a:rPr lang="en-US" sz="2400" dirty="0"/>
              <a:t>: How do we generalize this to more than one predictor?</a:t>
            </a:r>
          </a:p>
          <a:p>
            <a:endParaRPr lang="en-US" sz="2400" b="1" dirty="0"/>
          </a:p>
          <a:p>
            <a:endParaRPr lang="en-US" b="1" dirty="0"/>
          </a:p>
          <a:p>
            <a:r>
              <a:rPr lang="en-US" sz="2400" b="1" dirty="0"/>
              <a:t>Question:  </a:t>
            </a:r>
            <a:r>
              <a:rPr lang="en-US" sz="2400" dirty="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Minimization of the Loss Function	</a:t>
            </a:r>
          </a:p>
        </p:txBody>
      </p:sp>
      <p:sp>
        <p:nvSpPr>
          <p:cNvPr id="3" name="Content Placeholder 2"/>
          <p:cNvSpPr>
            <a:spLocks noGrp="1"/>
          </p:cNvSpPr>
          <p:nvPr>
            <p:ph idx="1"/>
          </p:nvPr>
        </p:nvSpPr>
        <p:spPr>
          <a:xfrm>
            <a:off x="833415" y="1177758"/>
            <a:ext cx="11494052" cy="2111143"/>
          </a:xfrm>
        </p:spPr>
        <p:txBody>
          <a:bodyPr/>
          <a:lstStyle/>
          <a:p>
            <a:r>
              <a:rPr lang="en-US" sz="2400" dirty="0"/>
              <a:t>If the step is proportional to the slope then you avoid overshooting the minimum. </a:t>
            </a:r>
          </a:p>
          <a:p>
            <a:endParaRPr lang="en-US" sz="2400" dirty="0"/>
          </a:p>
          <a:p>
            <a:r>
              <a:rPr lang="en-US" sz="2400" b="1" dirty="0"/>
              <a:t>Question</a:t>
            </a:r>
            <a:r>
              <a:rPr lang="en-US" sz="2400" dirty="0"/>
              <a:t>: What is the mathematical function that describes the slope? </a:t>
            </a:r>
            <a:r>
              <a:rPr lang="en-US" sz="2400" b="1" dirty="0">
                <a:solidFill>
                  <a:srgbClr val="C00000"/>
                </a:solidFill>
              </a:rPr>
              <a:t>Derivative</a:t>
            </a:r>
            <a:endParaRPr lang="en-US" sz="2400" dirty="0"/>
          </a:p>
          <a:p>
            <a:r>
              <a:rPr lang="en-US" sz="2400" b="1" dirty="0"/>
              <a:t>Question</a:t>
            </a:r>
            <a:r>
              <a:rPr lang="en-US" sz="2400" dirty="0"/>
              <a:t>: How do we generalize this to more than one predictor?</a:t>
            </a:r>
          </a:p>
          <a:p>
            <a:r>
              <a:rPr lang="en-US" sz="2400" b="1" dirty="0">
                <a:solidFill>
                  <a:srgbClr val="C00000"/>
                </a:solidFill>
              </a:rPr>
              <a:t>Take the derivative with respect to each coefficient (partial derivative) and do the same sequentially</a:t>
            </a:r>
          </a:p>
          <a:p>
            <a:r>
              <a:rPr lang="en-US" sz="2400" b="1" dirty="0"/>
              <a:t>Question:  </a:t>
            </a:r>
            <a:r>
              <a:rPr lang="en-US" sz="2400" dirty="0"/>
              <a:t>What do you think it is a good approach for telling the model how to change (what is the step size) to become better? </a:t>
            </a:r>
          </a:p>
          <a:p>
            <a:r>
              <a:rPr lang="en-US" sz="2400" b="1" dirty="0">
                <a:solidFill>
                  <a:srgbClr val="C00000"/>
                </a:solidFill>
              </a:rPr>
              <a:t>More on this later</a:t>
            </a:r>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1011797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play the Pavlos game</a:t>
            </a:r>
          </a:p>
        </p:txBody>
      </p:sp>
      <p:sp>
        <p:nvSpPr>
          <p:cNvPr id="3" name="Content Placeholder 2"/>
          <p:cNvSpPr>
            <a:spLocks noGrp="1"/>
          </p:cNvSpPr>
          <p:nvPr>
            <p:ph idx="1"/>
          </p:nvPr>
        </p:nvSpPr>
        <p:spPr>
          <a:xfrm>
            <a:off x="833415" y="1177758"/>
            <a:ext cx="10596585" cy="1379175"/>
          </a:xfrm>
        </p:spPr>
        <p:txBody>
          <a:bodyPr/>
          <a:lstStyle/>
          <a:p>
            <a:r>
              <a:rPr lang="en-US" sz="2400" dirty="0"/>
              <a:t>We know that we want to go in the opposite direction of the derivative and we know we want to be making a step proportionally to the derivative. </a:t>
            </a:r>
          </a:p>
          <a:p>
            <a:endParaRPr lang="en-US" sz="2400" dirty="0"/>
          </a:p>
          <a:p>
            <a:r>
              <a:rPr lang="en-US" sz="2400" dirty="0"/>
              <a:t>Making a step means:</a:t>
            </a:r>
          </a:p>
          <a:p>
            <a:endParaRPr lang="en-US" sz="2400" dirty="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Opposite direction of the derivative means:   </a:t>
              </a:r>
            </a:p>
            <a:p>
              <a:endParaRPr lang="en-US" sz="2400" dirty="0"/>
            </a:p>
            <a:p>
              <a:endParaRPr lang="en-US" sz="2400" dirty="0"/>
            </a:p>
            <a:p>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229600" y="2442112"/>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Learning Rate</a:t>
            </a: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Gradient</a:t>
            </a:r>
            <a:r>
              <a:rPr lang="en-US" dirty="0"/>
              <a:t> Descent </a:t>
            </a:r>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a:t>It is an iterative method.</a:t>
                </a:r>
              </a:p>
              <a:p>
                <a:pPr marL="457200" lvl="0" indent="-342900" rtl="0">
                  <a:spcBef>
                    <a:spcPts val="1000"/>
                  </a:spcBef>
                  <a:spcAft>
                    <a:spcPts val="0"/>
                  </a:spcAft>
                  <a:buSzPts val="1800"/>
                  <a:buFont typeface="Arial" charset="0"/>
                  <a:buChar char="•"/>
                </a:pPr>
                <a:r>
                  <a:rPr lang="en-US" sz="2400" i="1" dirty="0"/>
                  <a:t>L</a:t>
                </a:r>
                <a:r>
                  <a:rPr lang="en-US" sz="2400" dirty="0"/>
                  <a:t> is decreasing in the direction of the negative derivative. </a:t>
                </a:r>
              </a:p>
              <a:p>
                <a:pPr marL="457200" lvl="0" indent="-342900" rtl="0">
                  <a:spcBef>
                    <a:spcPts val="1000"/>
                  </a:spcBef>
                  <a:spcAft>
                    <a:spcPts val="0"/>
                  </a:spcAft>
                  <a:buSzPts val="1800"/>
                  <a:buFont typeface="Arial" charset="0"/>
                  <a:buChar char="•"/>
                </a:pPr>
                <a:r>
                  <a:rPr lang="en-US" sz="2400" dirty="0"/>
                  <a:t>The learning rate is controlled by the magnitude of </a:t>
                </a:r>
                <a14:m>
                  <m:oMath xmlns:m="http://schemas.openxmlformats.org/officeDocument/2006/math">
                    <m:r>
                      <a:rPr lang="en-US" sz="2400" b="0" i="1" smtClean="0">
                        <a:latin typeface="Cambria Math" charset="0"/>
                      </a:rPr>
                      <m:t>𝜆</m:t>
                    </m:r>
                  </m:oMath>
                </a14:m>
                <a:r>
                  <a:rPr lang="en-US" sz="2400" dirty="0"/>
                  <a:t>.</a:t>
                </a:r>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23</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sSup>
                            <m:sSupPr>
                              <m:ctrlPr>
                                <a:rPr lang="en-US" sz="2400" b="0" i="1" smtClean="0">
                                  <a:latin typeface="Cambria Math" panose="02040503050406030204" pitchFamily="18"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panose="02040503050406030204" pitchFamily="18"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a:t>
            </a:r>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a:latin typeface="Karla" charset="0"/>
                <a:ea typeface="Karla" charset="0"/>
                <a:cs typeface="Karla" charset="0"/>
              </a:rPr>
              <a:t>We still need to derive the </a:t>
            </a:r>
            <a:r>
              <a:rPr lang="en-US" b="1" dirty="0">
                <a:latin typeface="Karla" charset="0"/>
                <a:ea typeface="Karla" charset="0"/>
                <a:cs typeface="Karla" charset="0"/>
              </a:rPr>
              <a:t>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 or how to set it. </a:t>
            </a:r>
          </a:p>
          <a:p>
            <a:pPr marL="342900" indent="-342900">
              <a:spcAft>
                <a:spcPts val="2400"/>
              </a:spcAft>
              <a:buFont typeface="Arial" charset="0"/>
              <a:buChar char="•"/>
            </a:pPr>
            <a:r>
              <a:rPr lang="en-US" dirty="0">
                <a:latin typeface="Karla" charset="0"/>
                <a:ea typeface="Karla" charset="0"/>
                <a:cs typeface="Karla" charset="0"/>
              </a:rPr>
              <a:t>We need to avoid local minima.</a:t>
            </a:r>
          </a:p>
          <a:p>
            <a:pPr marL="342900" indent="-342900">
              <a:spcAft>
                <a:spcPts val="2400"/>
              </a:spcAft>
              <a:buFont typeface="Arial" charset="0"/>
              <a:buChar char="•"/>
            </a:pPr>
            <a:r>
              <a:rPr lang="en-US" dirty="0">
                <a:latin typeface="Karla" charset="0"/>
                <a:ea typeface="Karla" charset="0"/>
                <a:cs typeface="Karla" charset="0"/>
              </a:rPr>
              <a:t>Finally, the full likelihood function includes summing up all individual ‘</a:t>
            </a:r>
            <a:r>
              <a:rPr lang="en-US" i="1" dirty="0">
                <a:latin typeface="Karla" charset="0"/>
                <a:ea typeface="Karla" charset="0"/>
                <a:cs typeface="Karla" charset="0"/>
              </a:rPr>
              <a:t>errors’. </a:t>
            </a:r>
            <a:r>
              <a:rPr lang="en-US" dirty="0">
                <a:latin typeface="Karla" charset="0"/>
                <a:ea typeface="Karla" charset="0"/>
                <a:cs typeface="Karla" charset="0"/>
              </a:rPr>
              <a:t>Unless you are a statistician, this can be hundreds of thousands of examples. </a:t>
            </a:r>
            <a:endParaRPr lang="en-US" i="1"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104992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Derivatives: Memories from middle school</a:t>
            </a:r>
          </a:p>
        </p:txBody>
      </p:sp>
      <p:sp>
        <p:nvSpPr>
          <p:cNvPr id="3" name="Slide Number Placeholder 2"/>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1774878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27</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Can we do it?</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We need a formalism to deal with these derivatives. </a:t>
            </a:r>
          </a:p>
        </p:txBody>
      </p:sp>
      <p:pic>
        <p:nvPicPr>
          <p:cNvPr id="5" name="Picture 4"/>
          <p:cNvPicPr>
            <a:picLocks noChangeAspect="1"/>
          </p:cNvPicPr>
          <p:nvPr/>
        </p:nvPicPr>
        <p:blipFill>
          <a:blip r:embed="rId2"/>
          <a:stretch>
            <a:fillRect/>
          </a:stretch>
        </p:blipFill>
        <p:spPr>
          <a:xfrm>
            <a:off x="5176910" y="1781633"/>
            <a:ext cx="2032684" cy="792402"/>
          </a:xfrm>
          <a:prstGeom prst="rect">
            <a:avLst/>
          </a:prstGeom>
        </p:spPr>
      </p:pic>
    </p:spTree>
    <p:extLst>
      <p:ext uri="{BB962C8B-B14F-4D97-AF65-F5344CB8AC3E}">
        <p14:creationId xmlns:p14="http://schemas.microsoft.com/office/powerpoint/2010/main" val="58661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xit" presetSubtype="0" fill="hold" nodeType="withEffect">
                                  <p:stCondLst>
                                    <p:cond delay="50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a:latin typeface="Karla" charset="0"/>
                    <a:ea typeface="Karla" charset="0"/>
                    <a:cs typeface="Karla" charset="0"/>
                  </a:rPr>
                  <a:t>Chain rule for 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a:latin typeface="Karla" charset="0"/>
                  <a:ea typeface="Karla" charset="0"/>
                  <a:cs typeface="Karla" charset="0"/>
                </a:endParaRPr>
              </a:p>
              <a:p>
                <a:pPr marL="342900" indent="-342900">
                  <a:buFont typeface="Arial" charset="0"/>
                  <a:buChar char="•"/>
                </a:pPr>
                <a:endParaRPr lang="en-US" sz="2400" b="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latin typeface="Karla" charset="0"/>
                    <a:ea typeface="Karla" charset="0"/>
                    <a:cs typeface="Karla" charset="0"/>
                  </a:rPr>
                  <a:t>For longer chains</a:t>
                </a: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29</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panose="02040503050406030204" pitchFamily="18"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panose="02040503050406030204" pitchFamily="18"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panose="02040503050406030204" pitchFamily="18"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panose="02040503050406030204" pitchFamily="18"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208"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a:t>Review of Classification and Logistic Regression </a:t>
            </a:r>
          </a:p>
          <a:p>
            <a:pPr marL="514350" indent="-514350">
              <a:spcAft>
                <a:spcPts val="1200"/>
              </a:spcAft>
              <a:buFont typeface="+mj-lt"/>
              <a:buAutoNum type="arabicPeriod"/>
            </a:pPr>
            <a:r>
              <a:rPr lang="en-US" dirty="0"/>
              <a:t>Introduction to Optimization </a:t>
            </a:r>
          </a:p>
          <a:p>
            <a:pPr marL="1200120" lvl="1" indent="-457200">
              <a:spcAft>
                <a:spcPts val="1200"/>
              </a:spcAft>
            </a:pPr>
            <a:r>
              <a:rPr lang="en-US" dirty="0"/>
              <a:t>	</a:t>
            </a:r>
            <a:r>
              <a:rPr lang="en-US" sz="2600" dirty="0"/>
              <a:t>Gradient Descent </a:t>
            </a:r>
          </a:p>
          <a:p>
            <a:pPr marL="1257270" lvl="1" indent="-514350">
              <a:spcAft>
                <a:spcPts val="1200"/>
              </a:spcAft>
            </a:pPr>
            <a:r>
              <a:rPr lang="en-US" sz="2600" dirty="0"/>
              <a:t>	Stochastic Gradient Descent </a:t>
            </a:r>
          </a:p>
          <a:p>
            <a:pPr marL="514350" indent="-514350">
              <a:spcAft>
                <a:spcPts val="1200"/>
              </a:spcAft>
              <a:buFont typeface="+mj-lt"/>
              <a:buAutoNum type="arabicPeriod"/>
            </a:pPr>
            <a:r>
              <a:rPr lang="en-US" dirty="0"/>
              <a:t>Back Propagation </a:t>
            </a:r>
          </a:p>
          <a:p>
            <a:pPr marL="514350" indent="-514350">
              <a:spcAft>
                <a:spcPts val="1200"/>
              </a:spcAft>
              <a:buFont typeface="+mj-lt"/>
              <a:buAutoNum type="arabicPeriod"/>
            </a:pPr>
            <a:r>
              <a:rPr lang="en-US" dirty="0"/>
              <a:t>Single Neuron Network (‘Perceptron’)  </a:t>
            </a:r>
          </a:p>
          <a:p>
            <a:pPr marL="514350" indent="-514350">
              <a:spcAft>
                <a:spcPts val="1200"/>
              </a:spcAft>
              <a:buFont typeface="+mj-lt"/>
              <a:buAutoNum type="arabicPeriod"/>
            </a:pPr>
            <a:r>
              <a:rPr lang="en-US" dirty="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9116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derivatives</a:t>
            </a:r>
          </a:p>
        </p:txBody>
      </p:sp>
      <p:sp>
        <p:nvSpPr>
          <p:cNvPr id="9" name="Slide Number Placeholder 8"/>
          <p:cNvSpPr>
            <a:spLocks noGrp="1"/>
          </p:cNvSpPr>
          <p:nvPr>
            <p:ph type="sldNum" sz="quarter" idx="12"/>
          </p:nvPr>
        </p:nvSpPr>
        <p:spPr/>
        <p:txBody>
          <a:bodyPr/>
          <a:lstStyle/>
          <a:p>
            <a:fld id="{74FD6AAA-7C75-FB4B-8EA1-06B22787237D}" type="slidenum">
              <a:rPr lang="en-US" smtClean="0"/>
              <a:t>30</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panose="02040503050406030204" pitchFamily="18" charset="0"/>
                            </a:rPr>
                          </m:ctrlPr>
                        </m:funcPr>
                        <m:fName>
                          <m:nary>
                            <m:naryPr>
                              <m:chr m:val="∑"/>
                              <m:supHide m:val="on"/>
                              <m:ctrlPr>
                                <a:rPr lang="en-US" sz="2400" i="1">
                                  <a:latin typeface="Cambria Math" panose="02040503050406030204" pitchFamily="18" charset="0"/>
                                </a:rPr>
                              </m:ctrlPr>
                            </m:naryPr>
                            <m:sub>
                              <m:r>
                                <a:rPr lang="en-US" sz="2400" b="0" i="1">
                                  <a:latin typeface="Cambria Math" charset="0"/>
                                </a:rPr>
                                <m:t>𝑖</m:t>
                              </m:r>
                            </m:sub>
                            <m:sup/>
                            <m:e>
                              <m:sSub>
                                <m:sSubPr>
                                  <m:ctrlPr>
                                    <a:rPr lang="en-US" sz="2400" i="1">
                                      <a:latin typeface="Cambria Math" panose="02040503050406030204" pitchFamily="18"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sSub>
                                    <m:sSubPr>
                                      <m:ctrlPr>
                                        <a:rPr lang="en-US" sz="2400" b="0" i="1" smtClean="0">
                                          <a:latin typeface="Cambria Math" panose="02040503050406030204" pitchFamily="18"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panose="02040503050406030204" pitchFamily="18"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panose="02040503050406030204" pitchFamily="18" charset="0"/>
                                    </a:rPr>
                                  </m:ctrlPr>
                                </m:funcPr>
                                <m:fName>
                                  <m:r>
                                    <m:rPr>
                                      <m:sty m:val="p"/>
                                    </m:rPr>
                                    <a:rPr lang="en-US" sz="2400" b="0" i="0">
                                      <a:latin typeface="Cambria Math" charset="0"/>
                                    </a:rPr>
                                    <m:t>log</m:t>
                                  </m:r>
                                </m:fName>
                                <m:e>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panose="02040503050406030204" pitchFamily="18" charset="0"/>
                                        </a:rPr>
                                      </m:ctrlPr>
                                    </m:dPr>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panose="02040503050406030204" pitchFamily="18"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panose="02040503050406030204" pitchFamily="18"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panose="02040503050406030204" pitchFamily="18"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panose="02040503050406030204" pitchFamily="18"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panose="02040503050406030204" pitchFamily="18"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panose="02040503050406030204" pitchFamily="18"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panose="02040503050406030204" pitchFamily="18"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f>
                            <m:fPr>
                              <m:ctrlPr>
                                <a:rPr lang="mr-IN" sz="2400" b="0" i="1" smtClean="0">
                                  <a:latin typeface="Cambria Math" panose="02040503050406030204" pitchFamily="18"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panose="02040503050406030204" pitchFamily="18"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panose="02040503050406030204" pitchFamily="18"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panose="02040503050406030204" pitchFamily="18" charset="0"/>
                                </a:rPr>
                              </m:ctrlPr>
                            </m:dPr>
                            <m:e>
                              <m:r>
                                <a:rPr lang="en-US" sz="2400" b="0" i="1" smtClean="0">
                                  <a:latin typeface="Cambria Math" charset="0"/>
                                </a:rPr>
                                <m:t>1−</m:t>
                              </m:r>
                              <m:sSub>
                                <m:sSubPr>
                                  <m:ctrlPr>
                                    <a:rPr lang="en-US" sz="2400" b="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panose="02040503050406030204" pitchFamily="18"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sSup>
                                        <m:sSupPr>
                                          <m:ctrlPr>
                                            <a:rPr lang="en-US" sz="2400" i="1">
                                              <a:latin typeface="Cambria Math" panose="02040503050406030204" pitchFamily="18"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For logistic regression,  the </a:t>
            </a:r>
            <a:r>
              <a:rPr lang="mr-IN" sz="2400" dirty="0">
                <a:solidFill>
                  <a:schemeClr val="tx1">
                    <a:lumMod val="75000"/>
                    <a:lumOff val="25000"/>
                  </a:schemeClr>
                </a:solidFill>
                <a:latin typeface="Karla" charset="0"/>
                <a:ea typeface="Karla" charset="0"/>
                <a:cs typeface="Karla" charset="0"/>
              </a:rPr>
              <a:t>–</a:t>
            </a:r>
            <a:r>
              <a:rPr lang="en-US" sz="2400" dirty="0" err="1">
                <a:solidFill>
                  <a:schemeClr val="tx1">
                    <a:lumMod val="75000"/>
                    <a:lumOff val="25000"/>
                  </a:schemeClr>
                </a:solidFill>
                <a:latin typeface="Karla" charset="0"/>
                <a:ea typeface="Karla" charset="0"/>
                <a:cs typeface="Karla" charset="0"/>
              </a:rPr>
              <a:t>ve</a:t>
            </a:r>
            <a:r>
              <a:rPr lang="en-US" sz="2400" dirty="0">
                <a:solidFill>
                  <a:schemeClr val="tx1">
                    <a:lumMod val="75000"/>
                    <a:lumOff val="25000"/>
                  </a:schemeClr>
                </a:solidFill>
                <a:latin typeface="Karla" charset="0"/>
                <a:ea typeface="Karla" charset="0"/>
                <a:cs typeface="Karla" charset="0"/>
              </a:rPr>
              <a:t> log of the loss function is:</a:t>
            </a: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panose="02040503050406030204" pitchFamily="18"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To simplify the analysis let us split it into two parts, </a:t>
            </a: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So the derivative with respect to </a:t>
            </a:r>
            <a:r>
              <a:rPr lang="en-US" sz="2400" i="1" dirty="0">
                <a:solidFill>
                  <a:schemeClr val="tx1">
                    <a:lumMod val="75000"/>
                    <a:lumOff val="25000"/>
                  </a:schemeClr>
                </a:solidFill>
                <a:latin typeface="Karla" charset="0"/>
                <a:ea typeface="Karla" charset="0"/>
                <a:cs typeface="Karla" charset="0"/>
              </a:rPr>
              <a:t>W </a:t>
            </a:r>
            <a:r>
              <a:rPr lang="en-US" sz="2400" dirty="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extLst>
                        <a:ext uri="{9D8B030D-6E8A-4147-A177-3AD203B41FA5}">
                          <a16:colId xmlns:a16="http://schemas.microsoft.com/office/drawing/2014/main" val="20000"/>
                        </a:ext>
                      </a:extLst>
                    </a:gridCol>
                    <a:gridCol w="2585545">
                      <a:extLst>
                        <a:ext uri="{9D8B030D-6E8A-4147-A177-3AD203B41FA5}">
                          <a16:colId xmlns:a16="http://schemas.microsoft.com/office/drawing/2014/main" val="20001"/>
                        </a:ext>
                      </a:extLst>
                    </a:gridCol>
                    <a:gridCol w="2970897">
                      <a:extLst>
                        <a:ext uri="{9D8B030D-6E8A-4147-A177-3AD203B41FA5}">
                          <a16:colId xmlns:a16="http://schemas.microsoft.com/office/drawing/2014/main" val="20002"/>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05303050"/>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panose="02040503050406030204" pitchFamily="18" charset="0"/>
                            </a:rPr>
                          </m:ctrlPr>
                        </m:funcPr>
                        <m:fName>
                          <m:r>
                            <m:rPr>
                              <m:sty m:val="p"/>
                            </m:rPr>
                            <a:rPr lang="en-US">
                              <a:latin typeface="Cambria Math" charset="0"/>
                            </a:rPr>
                            <m:t>log</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extLst>
                        <a:ext uri="{9D8B030D-6E8A-4147-A177-3AD203B41FA5}">
                          <a16:colId xmlns:a16="http://schemas.microsoft.com/office/drawing/2014/main" val="20000"/>
                        </a:ext>
                      </a:extLst>
                    </a:gridCol>
                    <a:gridCol w="2743311">
                      <a:extLst>
                        <a:ext uri="{9D8B030D-6E8A-4147-A177-3AD203B41FA5}">
                          <a16:colId xmlns:a16="http://schemas.microsoft.com/office/drawing/2014/main" val="20001"/>
                        </a:ext>
                      </a:extLst>
                    </a:gridCol>
                    <a:gridCol w="3358889">
                      <a:extLst>
                        <a:ext uri="{9D8B030D-6E8A-4147-A177-3AD203B41FA5}">
                          <a16:colId xmlns:a16="http://schemas.microsoft.com/office/drawing/2014/main" val="20002"/>
                        </a:ext>
                      </a:extLst>
                    </a:gridCol>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Partial derivatives </a:t>
                          </a:r>
                          <a:r>
                            <a:rPr lang="en-US" sz="1400" dirty="0" err="1"/>
                            <a:t>wrt</a:t>
                          </a:r>
                          <a:r>
                            <a:rPr lang="en-US" sz="1400" dirty="0"/>
                            <a:t> to X,W</a:t>
                          </a:r>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a:p>
                      </a:txBody>
                      <a:tcPr/>
                    </a:tc>
                    <a:tc>
                      <a:txBody>
                        <a:bodyPr/>
                        <a:lstStyle/>
                        <a:p>
                          <a:pPr algn="ctr"/>
                          <a14:m>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4</m:t>
                                      </m:r>
                                    </m:sub>
                                  </m:sSub>
                                </m:den>
                              </m:f>
                              <m:r>
                                <a:rPr lang="en-US" sz="1400" smtClean="0">
                                  <a:latin typeface="Cambria Math" charset="0"/>
                                </a:rPr>
                                <m:t>=</m:t>
                              </m:r>
                            </m:oMath>
                          </a14:m>
                          <a:r>
                            <a:rPr lang="en-US" sz="1400" dirty="0"/>
                            <a:t>-1</a:t>
                          </a:r>
                        </a:p>
                      </a:txBody>
                      <a:tcPr anchor="ctr"/>
                    </a:tc>
                    <a:extLst>
                      <a:ext uri="{0D108BD9-81ED-4DB2-BD59-A6C34878D82A}">
                        <a16:rowId xmlns:a16="http://schemas.microsoft.com/office/drawing/2014/main" val="10005"/>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extLst>
                      <a:ext uri="{0D108BD9-81ED-4DB2-BD59-A6C34878D82A}">
                        <a16:rowId xmlns:a16="http://schemas.microsoft.com/office/drawing/2014/main" val="10006"/>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r>
                                  <a:rPr lang="en-US" sz="1400" smtClean="0">
                                    <a:latin typeface="Cambria Math" charset="0"/>
                                  </a:rPr>
                                  <m:t>=1−</m:t>
                                </m:r>
                                <m:r>
                                  <a:rPr lang="en-US" sz="1400" smtClean="0">
                                    <a:latin typeface="Cambria Math" charset="0"/>
                                  </a:rPr>
                                  <m:t>𝑦</m:t>
                                </m:r>
                              </m:oMath>
                            </m:oMathPara>
                          </a14:m>
                          <a:endParaRPr lang="en-US" sz="1400" dirty="0"/>
                        </a:p>
                      </a:txBody>
                      <a:tcPr anchor="ctr"/>
                    </a:tc>
                    <a:extLst>
                      <a:ext uri="{0D108BD9-81ED-4DB2-BD59-A6C34878D82A}">
                        <a16:rowId xmlns:a16="http://schemas.microsoft.com/office/drawing/2014/main" val="10007"/>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b="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b="0" i="0" smtClean="0">
                                            <a:latin typeface="Cambria Math" charset="0"/>
                                          </a:rPr>
                                          <m:t>6</m:t>
                                        </m:r>
                                      </m:sub>
                                    </m:sSub>
                                  </m:den>
                                </m:f>
                                <m:f>
                                  <m:fPr>
                                    <m:ctrlPr>
                                      <a:rPr lang="en-US" sz="1400" b="0" i="1" smtClean="0">
                                        <a:latin typeface="Cambria Math" panose="02040503050406030204" pitchFamily="18" charset="0"/>
                                      </a:rPr>
                                    </m:ctrlPr>
                                  </m:fPr>
                                  <m:num>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m:t>
                                    </m:r>
                                    <m:sSub>
                                      <m:sSubPr>
                                        <m:ctrlPr>
                                          <a:rPr lang="en-US" sz="1400" b="0" i="1" smtClean="0">
                                            <a:latin typeface="Cambria Math" panose="02040503050406030204" pitchFamily="18"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b="0" i="1" smtClean="0">
                                            <a:latin typeface="Cambria Math" charset="0"/>
                                          </a:rPr>
                                          <m:t>𝐵</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panose="02040503050406030204" pitchFamily="18" charset="0"/>
                                      </a:rPr>
                                    </m:ctrlPr>
                                  </m:fPr>
                                  <m:num>
                                    <m:r>
                                      <a:rPr lang="en-US" sz="1400" smtClean="0">
                                        <a:latin typeface="Cambria Math" charset="0"/>
                                      </a:rPr>
                                      <m:t>1</m:t>
                                    </m:r>
                                  </m:num>
                                  <m:den>
                                    <m:sSup>
                                      <m:sSupPr>
                                        <m:ctrlPr>
                                          <a:rPr lang="en-US" sz="1400" i="1" smtClean="0">
                                            <a:latin typeface="Cambria Math" panose="02040503050406030204" pitchFamily="18" charset="0"/>
                                          </a:rPr>
                                        </m:ctrlPr>
                                      </m:sSupPr>
                                      <m:e>
                                        <m:d>
                                          <m:dPr>
                                            <m:ctrlPr>
                                              <a:rPr lang="en-US" sz="1400" i="1" smtClean="0">
                                                <a:latin typeface="Cambria Math" panose="02040503050406030204" pitchFamily="18" charset="0"/>
                                              </a:rPr>
                                            </m:ctrlPr>
                                          </m:dPr>
                                          <m:e>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extLst>
                      <a:ext uri="{0D108BD9-81ED-4DB2-BD59-A6C34878D82A}">
                        <a16:rowId xmlns:a16="http://schemas.microsoft.com/office/drawing/2014/main" val="1000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173294025"/>
                  </p:ext>
                </p:extLst>
              </p:nvPr>
            </p:nvGraphicFramePr>
            <p:xfrm>
              <a:off x="349292" y="1016364"/>
              <a:ext cx="11344725" cy="541783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60714"/>
                          </a:stretch>
                        </a:blipFill>
                      </a:tcPr>
                    </a:tc>
                    <a:tc>
                      <a:txBody>
                        <a:bodyPr/>
                        <a:lstStyle/>
                        <a:p>
                          <a:endParaRPr lang="en-US"/>
                        </a:p>
                      </a:txBody>
                      <a:tcPr>
                        <a:blipFill rotWithShape="0">
                          <a:blip r:embed="rId2"/>
                          <a:stretch>
                            <a:fillRect l="-190909" t="-102381" r="-123060" b="-860714"/>
                          </a:stretch>
                        </a:blipFill>
                      </a:tcPr>
                    </a:tc>
                    <a:tc>
                      <a:txBody>
                        <a:bodyPr/>
                        <a:lstStyle/>
                        <a:p>
                          <a:endParaRPr lang="en-US"/>
                        </a:p>
                      </a:txBody>
                      <a:tcPr anchor="ctr">
                        <a:blipFill rotWithShape="0">
                          <a:blip r:embed="rId2"/>
                          <a:stretch>
                            <a:fillRect l="-238113" t="-102381" r="-726" b="-860714"/>
                          </a:stretch>
                        </a:blipFill>
                      </a:tcPr>
                    </a:tc>
                  </a:tr>
                  <a:tr h="551246">
                    <a:tc>
                      <a:txBody>
                        <a:bodyPr/>
                        <a:lstStyle/>
                        <a:p>
                          <a:endParaRPr lang="en-US"/>
                        </a:p>
                      </a:txBody>
                      <a:tcPr>
                        <a:blipFill rotWithShape="0">
                          <a:blip r:embed="rId2"/>
                          <a:stretch>
                            <a:fillRect l="-116" t="-186813" r="-116977" b="-694505"/>
                          </a:stretch>
                        </a:blipFill>
                      </a:tcPr>
                    </a:tc>
                    <a:tc>
                      <a:txBody>
                        <a:bodyPr/>
                        <a:lstStyle/>
                        <a:p>
                          <a:endParaRPr lang="en-US"/>
                        </a:p>
                      </a:txBody>
                      <a:tcPr>
                        <a:blipFill rotWithShape="0">
                          <a:blip r:embed="rId2"/>
                          <a:stretch>
                            <a:fillRect l="-190909" t="-186813" r="-123060" b="-694505"/>
                          </a:stretch>
                        </a:blipFill>
                      </a:tcPr>
                    </a:tc>
                    <a:tc>
                      <a:txBody>
                        <a:bodyPr/>
                        <a:lstStyle/>
                        <a:p>
                          <a:endParaRPr lang="en-US"/>
                        </a:p>
                      </a:txBody>
                      <a:tcPr anchor="ctr">
                        <a:blipFill rotWithShape="0">
                          <a:blip r:embed="rId2"/>
                          <a:stretch>
                            <a:fillRect l="-238113" t="-186813" r="-726" b="-694505"/>
                          </a:stretch>
                        </a:blipFill>
                      </a:tcPr>
                    </a:tc>
                  </a:tr>
                  <a:tr h="551246">
                    <a:tc>
                      <a:txBody>
                        <a:bodyPr/>
                        <a:lstStyle/>
                        <a:p>
                          <a:endParaRPr lang="en-US"/>
                        </a:p>
                      </a:txBody>
                      <a:tcPr>
                        <a:blipFill rotWithShape="0">
                          <a:blip r:embed="rId2"/>
                          <a:stretch>
                            <a:fillRect l="-116" t="-290000" r="-116977" b="-602222"/>
                          </a:stretch>
                        </a:blipFill>
                      </a:tcPr>
                    </a:tc>
                    <a:tc>
                      <a:txBody>
                        <a:bodyPr/>
                        <a:lstStyle/>
                        <a:p>
                          <a:endParaRPr lang="en-US"/>
                        </a:p>
                      </a:txBody>
                      <a:tcPr>
                        <a:blipFill rotWithShape="0">
                          <a:blip r:embed="rId2"/>
                          <a:stretch>
                            <a:fillRect l="-190909" t="-290000" r="-123060" b="-602222"/>
                          </a:stretch>
                        </a:blipFill>
                      </a:tcPr>
                    </a:tc>
                    <a:tc>
                      <a:txBody>
                        <a:bodyPr/>
                        <a:lstStyle/>
                        <a:p>
                          <a:endParaRPr lang="en-US"/>
                        </a:p>
                      </a:txBody>
                      <a:tcPr anchor="ctr">
                        <a:blipFill rotWithShape="0">
                          <a:blip r:embed="rId2"/>
                          <a:stretch>
                            <a:fillRect l="-238113" t="-290000" r="-726" b="-602222"/>
                          </a:stretch>
                        </a:blipFill>
                      </a:tcPr>
                    </a:tc>
                  </a:tr>
                  <a:tr h="633993">
                    <a:tc>
                      <a:txBody>
                        <a:bodyPr/>
                        <a:lstStyle/>
                        <a:p>
                          <a:endParaRPr lang="en-US"/>
                        </a:p>
                      </a:txBody>
                      <a:tcPr>
                        <a:blipFill rotWithShape="0">
                          <a:blip r:embed="rId2"/>
                          <a:stretch>
                            <a:fillRect l="-116" t="-337500" r="-116977" b="-421154"/>
                          </a:stretch>
                        </a:blipFill>
                      </a:tcPr>
                    </a:tc>
                    <a:tc>
                      <a:txBody>
                        <a:bodyPr/>
                        <a:lstStyle/>
                        <a:p>
                          <a:endParaRPr lang="en-US"/>
                        </a:p>
                      </a:txBody>
                      <a:tcPr>
                        <a:blipFill rotWithShape="0">
                          <a:blip r:embed="rId2"/>
                          <a:stretch>
                            <a:fillRect l="-190909" t="-337500" r="-123060" b="-421154"/>
                          </a:stretch>
                        </a:blipFill>
                      </a:tcPr>
                    </a:tc>
                    <a:tc>
                      <a:txBody>
                        <a:bodyPr/>
                        <a:lstStyle/>
                        <a:p>
                          <a:endParaRPr lang="en-US"/>
                        </a:p>
                      </a:txBody>
                      <a:tcPr anchor="ctr">
                        <a:blipFill rotWithShape="0">
                          <a:blip r:embed="rId2"/>
                          <a:stretch>
                            <a:fillRect l="-238113" t="-337500" r="-726" b="-421154"/>
                          </a:stretch>
                        </a:blipFill>
                      </a:tcPr>
                    </a:tc>
                  </a:tr>
                  <a:tr h="731203">
                    <a:tc>
                      <a:txBody>
                        <a:bodyPr/>
                        <a:lstStyle/>
                        <a:p>
                          <a:endParaRPr lang="en-US"/>
                        </a:p>
                      </a:txBody>
                      <a:tcPr>
                        <a:blipFill rotWithShape="0">
                          <a:blip r:embed="rId2"/>
                          <a:stretch>
                            <a:fillRect l="-116" t="-379167" r="-116977" b="-265000"/>
                          </a:stretch>
                        </a:blipFill>
                      </a:tcPr>
                    </a:tc>
                    <a:tc>
                      <a:txBody>
                        <a:bodyPr/>
                        <a:lstStyle/>
                        <a:p>
                          <a:endParaRPr lang="en-US"/>
                        </a:p>
                      </a:txBody>
                      <a:tcPr>
                        <a:blipFill rotWithShape="0">
                          <a:blip r:embed="rId2"/>
                          <a:stretch>
                            <a:fillRect l="-190909" t="-379167" r="-123060" b="-265000"/>
                          </a:stretch>
                        </a:blipFill>
                      </a:tcPr>
                    </a:tc>
                    <a:tc>
                      <a:txBody>
                        <a:bodyPr/>
                        <a:lstStyle/>
                        <a:p>
                          <a:endParaRPr lang="en-US"/>
                        </a:p>
                      </a:txBody>
                      <a:tcPr anchor="ctr">
                        <a:blipFill rotWithShape="0">
                          <a:blip r:embed="rId2"/>
                          <a:stretch>
                            <a:fillRect l="-238113" t="-379167" r="-726" b="-265000"/>
                          </a:stretch>
                        </a:blipFill>
                      </a:tcPr>
                    </a:tc>
                  </a:tr>
                  <a:tr h="592201">
                    <a:tc>
                      <a:txBody>
                        <a:bodyPr/>
                        <a:lstStyle/>
                        <a:p>
                          <a:endParaRPr lang="en-US"/>
                        </a:p>
                      </a:txBody>
                      <a:tcPr>
                        <a:blipFill rotWithShape="0">
                          <a:blip r:embed="rId2"/>
                          <a:stretch>
                            <a:fillRect l="-116" t="-586735" r="-116977" b="-224490"/>
                          </a:stretch>
                        </a:blipFill>
                      </a:tcPr>
                    </a:tc>
                    <a:tc>
                      <a:txBody>
                        <a:bodyPr/>
                        <a:lstStyle/>
                        <a:p>
                          <a:endParaRPr lang="en-US"/>
                        </a:p>
                      </a:txBody>
                      <a:tcPr>
                        <a:blipFill rotWithShape="0">
                          <a:blip r:embed="rId2"/>
                          <a:stretch>
                            <a:fillRect l="-190909" t="-586735" r="-123060" b="-224490"/>
                          </a:stretch>
                        </a:blipFill>
                      </a:tcPr>
                    </a:tc>
                    <a:tc>
                      <a:txBody>
                        <a:bodyPr/>
                        <a:lstStyle/>
                        <a:p>
                          <a:endParaRPr lang="en-US"/>
                        </a:p>
                      </a:txBody>
                      <a:tcPr anchor="ctr">
                        <a:blipFill rotWithShape="0">
                          <a:blip r:embed="rId2"/>
                          <a:stretch>
                            <a:fillRect l="-238113" t="-586735" r="-726" b="-224490"/>
                          </a:stretch>
                        </a:blipFill>
                      </a:tcPr>
                    </a:tc>
                  </a:tr>
                  <a:tr h="552234">
                    <a:tc>
                      <a:txBody>
                        <a:bodyPr/>
                        <a:lstStyle/>
                        <a:p>
                          <a:endParaRPr lang="en-US"/>
                        </a:p>
                      </a:txBody>
                      <a:tcPr>
                        <a:blipFill rotWithShape="0">
                          <a:blip r:embed="rId2"/>
                          <a:stretch>
                            <a:fillRect l="-116" t="-747778" r="-116977" b="-144444"/>
                          </a:stretch>
                        </a:blipFill>
                      </a:tcPr>
                    </a:tc>
                    <a:tc>
                      <a:txBody>
                        <a:bodyPr/>
                        <a:lstStyle/>
                        <a:p>
                          <a:endParaRPr lang="en-US"/>
                        </a:p>
                      </a:txBody>
                      <a:tcPr>
                        <a:blipFill rotWithShape="0">
                          <a:blip r:embed="rId2"/>
                          <a:stretch>
                            <a:fillRect l="-190909" t="-747778" r="-123060" b="-144444"/>
                          </a:stretch>
                        </a:blipFill>
                      </a:tcPr>
                    </a:tc>
                    <a:tc>
                      <a:txBody>
                        <a:bodyPr/>
                        <a:lstStyle/>
                        <a:p>
                          <a:endParaRPr lang="en-US"/>
                        </a:p>
                      </a:txBody>
                      <a:tcPr anchor="ctr">
                        <a:blipFill rotWithShape="0">
                          <a:blip r:embed="rId2"/>
                          <a:stretch>
                            <a:fillRect l="-238113" t="-747778" r="-726" b="-144444"/>
                          </a:stretch>
                        </a:blipFill>
                      </a:tcPr>
                    </a:tc>
                  </a:tr>
                  <a:tr h="776288">
                    <a:tc>
                      <a:txBody>
                        <a:bodyPr/>
                        <a:lstStyle/>
                        <a:p>
                          <a:endParaRPr lang="en-US"/>
                        </a:p>
                      </a:txBody>
                      <a:tcPr>
                        <a:blipFill rotWithShape="0">
                          <a:blip r:embed="rId2"/>
                          <a:stretch>
                            <a:fillRect l="-116" t="-596094"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6094"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panose="02040503050406030204" pitchFamily="18"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Slide Number Placeholder 2"/>
          <p:cNvSpPr>
            <a:spLocks noGrp="1"/>
          </p:cNvSpPr>
          <p:nvPr>
            <p:ph type="sldNum" sz="quarter" idx="12"/>
          </p:nvPr>
        </p:nvSpPr>
        <p:spPr/>
        <p:txBody>
          <a:bodyPr/>
          <a:lstStyle/>
          <a:p>
            <a:fld id="{74FD6AAA-7C75-FB4B-8EA1-06B22787237D}" type="slidenum">
              <a:rPr lang="en-US" smtClean="0"/>
              <a:t>33</a:t>
            </a:fld>
            <a:endParaRPr lang="en-US"/>
          </a:p>
        </p:txBody>
      </p:sp>
    </p:spTree>
    <p:extLst>
      <p:ext uri="{BB962C8B-B14F-4D97-AF65-F5344CB8AC3E}">
        <p14:creationId xmlns:p14="http://schemas.microsoft.com/office/powerpoint/2010/main" val="79246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Rate</a:t>
            </a:r>
          </a:p>
        </p:txBody>
      </p:sp>
      <p:sp>
        <p:nvSpPr>
          <p:cNvPr id="3" name="Content Placeholder 2"/>
          <p:cNvSpPr>
            <a:spLocks noGrp="1"/>
          </p:cNvSpPr>
          <p:nvPr>
            <p:ph idx="1"/>
          </p:nvPr>
        </p:nvSpPr>
        <p:spPr/>
        <p:txBody>
          <a:bodyPr/>
          <a:lstStyle/>
          <a:p>
            <a:r>
              <a:rPr lang="en-US" dirty="0"/>
              <a:t>Trial and Error.</a:t>
            </a:r>
          </a:p>
          <a:p>
            <a:endParaRPr lang="en-US" dirty="0"/>
          </a:p>
          <a:p>
            <a:r>
              <a:rPr lang="en-US" dirty="0"/>
              <a:t>There are many alternative methods which address how to set or adjust the learning rate, using the derivative or second derivatives and or the momentum. To be discussed in the next lectures. </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and Global minima</a:t>
            </a:r>
          </a:p>
        </p:txBody>
      </p:sp>
      <p:sp>
        <p:nvSpPr>
          <p:cNvPr id="3" name="Slide Number Placeholder 2"/>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901226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a:t>No guarantee that we get the global minimum.</a:t>
            </a:r>
          </a:p>
          <a:p>
            <a:endParaRPr lang="en-US" dirty="0"/>
          </a:p>
          <a:p>
            <a:r>
              <a:rPr lang="en-US" b="1" dirty="0"/>
              <a:t>Question: </a:t>
            </a:r>
            <a:r>
              <a:rPr lang="en-US" dirty="0"/>
              <a:t>What would be a good strategy? </a:t>
            </a:r>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1558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data</a:t>
            </a:r>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0374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and Logistic Regression</a:t>
            </a:r>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77487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3" name="Content Placeholder 2"/>
          <p:cNvSpPr>
            <a:spLocks noGrp="1"/>
          </p:cNvSpPr>
          <p:nvPr>
            <p:ph idx="1"/>
          </p:nvPr>
        </p:nvSpPr>
        <p:spPr>
          <a:xfrm>
            <a:off x="1088132" y="2285778"/>
            <a:ext cx="10327008" cy="2111143"/>
          </a:xfrm>
        </p:spPr>
        <p:txBody>
          <a:bodyPr/>
          <a:lstStyle/>
          <a:p>
            <a:pPr lvl="0"/>
            <a:r>
              <a:rPr lang="en-US" dirty="0"/>
              <a:t>Instead of using  all the examples for every step, use a subset of them (batch).</a:t>
            </a:r>
          </a:p>
          <a:p>
            <a:pPr lvl="0"/>
            <a:r>
              <a:rPr lang="en-US" dirty="0"/>
              <a:t>For each iteration </a:t>
            </a:r>
            <a:r>
              <a:rPr lang="en-US" i="1" dirty="0"/>
              <a:t>k, </a:t>
            </a:r>
            <a:r>
              <a:rPr lang="en-US" dirty="0"/>
              <a:t> use the following loss function to derive the derivatives: </a:t>
            </a:r>
          </a:p>
          <a:p>
            <a:pPr lvl="0"/>
            <a:endParaRPr lang="en-US" dirty="0"/>
          </a:p>
          <a:p>
            <a:pPr lvl="0"/>
            <a:endParaRPr lang="en-US" dirty="0"/>
          </a:p>
          <a:p>
            <a:pPr lvl="0"/>
            <a:endParaRPr lang="en-US" dirty="0"/>
          </a:p>
          <a:p>
            <a:pPr lvl="0"/>
            <a:r>
              <a:rPr lang="en-US" dirty="0"/>
              <a:t>which is an </a:t>
            </a:r>
            <a:r>
              <a:rPr lang="en-US" b="1" dirty="0">
                <a:solidFill>
                  <a:srgbClr val="C00000"/>
                </a:solidFill>
              </a:rPr>
              <a:t>approximation</a:t>
            </a:r>
            <a:r>
              <a:rPr lang="en-US" dirty="0"/>
              <a:t> to the full Loss function. </a:t>
            </a:r>
          </a:p>
          <a:p>
            <a:pPr lvl="0"/>
            <a:r>
              <a:rPr lang="en-US" dirty="0"/>
              <a:t> </a:t>
            </a:r>
          </a:p>
          <a:p>
            <a:pPr lvl="0"/>
            <a:endParaRPr lang="en-US" i="1" dirty="0"/>
          </a:p>
          <a:p>
            <a:pPr lvl="0"/>
            <a:endParaRPr lang="en-US" i="1" dirty="0"/>
          </a:p>
          <a:p>
            <a:pPr lvl="0"/>
            <a:endParaRPr lang="en-US" dirty="0"/>
          </a:p>
          <a:p>
            <a:pPr lvl="0"/>
            <a:endParaRPr lang="en-US" dirty="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panose="02040503050406030204" pitchFamily="18"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panose="02040503050406030204" pitchFamily="18"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panose="02040503050406030204" pitchFamily="18"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panose="02040503050406030204" pitchFamily="18"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panose="02040503050406030204" pitchFamily="18"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and Stochastic Gradient Descent</a:t>
            </a:r>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a:latin typeface="Karla" charset="0"/>
                  <a:ea typeface="Karla" charset="0"/>
                  <a:cs typeface="Karla" charset="0"/>
                </a:rPr>
                <a:t>Batch Likelihood: </a:t>
              </a: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a:t>ethods that are centered around modeling and prediction of a </a:t>
            </a:r>
            <a:r>
              <a:rPr lang="en-US" sz="2400" b="1" dirty="0"/>
              <a:t>quantitative</a:t>
            </a:r>
            <a:r>
              <a:rPr lang="en-US" sz="2400" dirty="0"/>
              <a:t> response variable (ex, number of taxi pickups, number of bike rentals, </a:t>
            </a:r>
            <a:r>
              <a:rPr lang="en-US" sz="2400" dirty="0" err="1"/>
              <a:t>etc</a:t>
            </a:r>
            <a:r>
              <a:rPr lang="en-US" sz="2400" dirty="0"/>
              <a:t>) are called </a:t>
            </a:r>
            <a:r>
              <a:rPr lang="en-US" sz="2400" b="1" dirty="0"/>
              <a:t>regressions</a:t>
            </a:r>
            <a:r>
              <a:rPr lang="en-US" sz="2400" dirty="0"/>
              <a:t> (and Ridge, LASSO, </a:t>
            </a:r>
            <a:r>
              <a:rPr lang="en-US" sz="2400" dirty="0" err="1"/>
              <a:t>etc</a:t>
            </a:r>
            <a:r>
              <a:rPr lang="en-US" sz="2400" dirty="0"/>
              <a:t>).</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
        <p:nvSpPr>
          <p:cNvPr id="4" name="Slide Number Placeholder 3"/>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 (ANN)</a:t>
            </a:r>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301744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a:t>Logistic Regression Revisited</a:t>
            </a:r>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51</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panose="02040503050406030204" pitchFamily="18"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panose="02040503050406030204" pitchFamily="18" charset="0"/>
                                    <a:ea typeface="Cambria Math" charset="0"/>
                                    <a:cs typeface="Cambria Math" charset="0"/>
                                  </a:rPr>
                                </m:ctrlPr>
                              </m:dPr>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52</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26547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𝛽</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265475"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charset="0"/>
                                  </a:rPr>
                                  <m:t>𝑊</m:t>
                                </m:r>
                              </m:e>
                              <m:sup>
                                <m:r>
                                  <a:rPr lang="en-US" b="0" i="1" smtClean="0">
                                    <a:solidFill>
                                      <a:srgbClr val="FF0000"/>
                                    </a:solidFill>
                                    <a:latin typeface="Cambria Math" charset="0"/>
                                  </a:rPr>
                                  <m:t>𝑇</m:t>
                                </m:r>
                              </m:sup>
                            </m:sSup>
                            <m:r>
                              <a:rPr lang="en-US" b="0" i="1" smtClean="0">
                                <a:solidFill>
                                  <a:srgbClr val="FF0000"/>
                                </a:solidFill>
                                <a:latin typeface="Cambria Math" charset="0"/>
                              </a:rPr>
                              <m:t>𝑋</m:t>
                            </m:r>
                          </m:oMath>
                        </m:oMathPara>
                      </a14:m>
                      <a:endParaRPr lang="en-US" b="0" dirty="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20667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m:oMathPara>
                      </a14:m>
                      <a:endParaRPr lang="en-US" b="0" dirty="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206677"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sp>
        <p:nvSpPr>
          <p:cNvPr id="2" name="Title 1"/>
          <p:cNvSpPr>
            <a:spLocks noGrp="1"/>
          </p:cNvSpPr>
          <p:nvPr>
            <p:ph type="title"/>
          </p:nvPr>
        </p:nvSpPr>
        <p:spPr/>
        <p:txBody>
          <a:bodyPr/>
          <a:lstStyle/>
          <a:p>
            <a:r>
              <a:rPr lang="en-US" dirty="0"/>
              <a:t>Example Using Heart Data</a:t>
            </a:r>
          </a:p>
        </p:txBody>
      </p:sp>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4344" y="1814410"/>
            <a:ext cx="6124209" cy="4248906"/>
          </a:xfrm>
        </p:spPr>
      </p:pic>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Slightly modified data to illustrate concepts. </a:t>
            </a: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2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a:t>’</a:t>
                    </a:r>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a:t>Pavlos game #232</a:t>
            </a:r>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panose="02040503050406030204" pitchFamily="18"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a:latin typeface="Karla" charset="0"/>
                <a:ea typeface="Karla" charset="0"/>
                <a:cs typeface="Karla" charset="0"/>
              </a:rPr>
              <a:t>Need to learn W1, W2 and W3.</a:t>
            </a: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404914581"/>
              </p:ext>
            </p:extLst>
          </p:nvPr>
        </p:nvGraphicFramePr>
        <p:xfrm>
          <a:off x="604767" y="2142643"/>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val="20000"/>
                    </a:ext>
                  </a:extLst>
                </a:gridCol>
                <a:gridCol w="805837">
                  <a:extLst>
                    <a:ext uri="{9D8B030D-6E8A-4147-A177-3AD203B41FA5}">
                      <a16:colId xmlns:a16="http://schemas.microsoft.com/office/drawing/2014/main" val="20001"/>
                    </a:ext>
                  </a:extLst>
                </a:gridCol>
                <a:gridCol w="1392301">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709455">
                  <a:extLst>
                    <a:ext uri="{9D8B030D-6E8A-4147-A177-3AD203B41FA5}">
                      <a16:colId xmlns:a16="http://schemas.microsoft.com/office/drawing/2014/main" val="20004"/>
                    </a:ext>
                  </a:extLst>
                </a:gridCol>
                <a:gridCol w="512255">
                  <a:extLst>
                    <a:ext uri="{9D8B030D-6E8A-4147-A177-3AD203B41FA5}">
                      <a16:colId xmlns:a16="http://schemas.microsoft.com/office/drawing/2014/main" val="20005"/>
                    </a:ext>
                  </a:extLst>
                </a:gridCol>
                <a:gridCol w="922846">
                  <a:extLst>
                    <a:ext uri="{9D8B030D-6E8A-4147-A177-3AD203B41FA5}">
                      <a16:colId xmlns:a16="http://schemas.microsoft.com/office/drawing/2014/main" val="20006"/>
                    </a:ext>
                  </a:extLst>
                </a:gridCol>
                <a:gridCol w="841439">
                  <a:extLst>
                    <a:ext uri="{9D8B030D-6E8A-4147-A177-3AD203B41FA5}">
                      <a16:colId xmlns:a16="http://schemas.microsoft.com/office/drawing/2014/main" val="20007"/>
                    </a:ext>
                  </a:extLst>
                </a:gridCol>
                <a:gridCol w="751205">
                  <a:extLst>
                    <a:ext uri="{9D8B030D-6E8A-4147-A177-3AD203B41FA5}">
                      <a16:colId xmlns:a16="http://schemas.microsoft.com/office/drawing/2014/main" val="20008"/>
                    </a:ext>
                  </a:extLst>
                </a:gridCol>
                <a:gridCol w="933768">
                  <a:extLst>
                    <a:ext uri="{9D8B030D-6E8A-4147-A177-3AD203B41FA5}">
                      <a16:colId xmlns:a16="http://schemas.microsoft.com/office/drawing/2014/main" val="20009"/>
                    </a:ext>
                  </a:extLst>
                </a:gridCol>
                <a:gridCol w="695643">
                  <a:extLst>
                    <a:ext uri="{9D8B030D-6E8A-4147-A177-3AD203B41FA5}">
                      <a16:colId xmlns:a16="http://schemas.microsoft.com/office/drawing/2014/main" val="20010"/>
                    </a:ext>
                  </a:extLst>
                </a:gridCol>
                <a:gridCol w="502212">
                  <a:extLst>
                    <a:ext uri="{9D8B030D-6E8A-4147-A177-3AD203B41FA5}">
                      <a16:colId xmlns:a16="http://schemas.microsoft.com/office/drawing/2014/main" val="20011"/>
                    </a:ext>
                  </a:extLst>
                </a:gridCol>
                <a:gridCol w="1088517">
                  <a:extLst>
                    <a:ext uri="{9D8B030D-6E8A-4147-A177-3AD203B41FA5}">
                      <a16:colId xmlns:a16="http://schemas.microsoft.com/office/drawing/2014/main" val="20012"/>
                    </a:ext>
                  </a:extLst>
                </a:gridCol>
                <a:gridCol w="609918">
                  <a:extLst>
                    <a:ext uri="{9D8B030D-6E8A-4147-A177-3AD203B41FA5}">
                      <a16:colId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1958929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605336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panose="02040503050406030204" pitchFamily="18"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panose="02040503050406030204" pitchFamily="18"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Affine</a:t>
                  </a: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Activation</a:t>
                  </a: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Loss Fun</a:t>
                  </a: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a:ea typeface="Cambria Math" charset="0"/>
                      <a:cs typeface="Cambria Math" charset="0"/>
                    </a:rPr>
                    <a:t> </a:t>
                  </a:r>
                  <a14:m>
                    <m:oMath xmlns:m="http://schemas.openxmlformats.org/officeDocument/2006/math">
                      <m:f>
                        <m:fPr>
                          <m:ctrlPr>
                            <a:rPr lang="mr-IN" sz="2400" b="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a:ea typeface="Cambria Math" charset="0"/>
                      <a:cs typeface="Cambria Math" charset="0"/>
                    </a:rPr>
                    <a:t> </a:t>
                  </a:r>
                  <a14:m>
                    <m:oMath xmlns:m="http://schemas.openxmlformats.org/officeDocument/2006/math">
                      <m:f>
                        <m:fPr>
                          <m:ctrlPr>
                            <a:rPr lang="mr-IN" sz="2400" i="1" smtClean="0">
                              <a:latin typeface="Cambria Math" panose="02040503050406030204" pitchFamily="18"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panose="02040503050406030204" pitchFamily="18"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panose="02040503050406030204" pitchFamily="18"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panose="02040503050406030204" pitchFamily="18"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panose="02040503050406030204" pitchFamily="18"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a:latin typeface="Cambria Math" charset="0"/>
                  <a:ea typeface="Cambria Math" charset="0"/>
                  <a:cs typeface="Cambria Math"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for the derivatives </a:t>
            </a: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and </a:t>
            </a:r>
            <a:r>
              <a:rPr lang="en-US" sz="2400" i="1" dirty="0">
                <a:solidFill>
                  <a:schemeClr val="tx1">
                    <a:lumMod val="75000"/>
                    <a:lumOff val="25000"/>
                  </a:schemeClr>
                </a:solidFill>
                <a:latin typeface="Karla" charset="0"/>
                <a:ea typeface="Karla" charset="0"/>
                <a:cs typeface="Karla" charset="0"/>
              </a:rPr>
              <a:t>W</a:t>
            </a:r>
            <a:r>
              <a:rPr lang="en-US" sz="2400" dirty="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a:solidFill>
                  <a:schemeClr val="tx1">
                    <a:lumMod val="75000"/>
                    <a:lumOff val="25000"/>
                  </a:schemeClr>
                </a:solidFill>
                <a:latin typeface="Karla" charset="0"/>
                <a:ea typeface="Karla" charset="0"/>
                <a:cs typeface="Karla" charset="0"/>
              </a:rPr>
              <a:t>But since we have an expression, we can build a function that takes as input </a:t>
            </a:r>
            <a:r>
              <a:rPr lang="en-US" sz="2400" i="1" dirty="0" err="1">
                <a:solidFill>
                  <a:schemeClr val="tx1">
                    <a:lumMod val="75000"/>
                    <a:lumOff val="25000"/>
                  </a:schemeClr>
                </a:solidFill>
                <a:latin typeface="Karla" charset="0"/>
                <a:ea typeface="Karla" charset="0"/>
                <a:cs typeface="Karla" charset="0"/>
              </a:rPr>
              <a:t>X,y,W</a:t>
            </a:r>
            <a:r>
              <a:rPr lang="en-US" sz="2400" dirty="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For example this network will need a different function </a:t>
            </a: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Pavlos game #456 </a:t>
            </a:r>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mc:AlternateContent xmlns:mc="http://schemas.openxmlformats.org/markup-compatibility/2006" xmlns:a14="http://schemas.microsoft.com/office/drawing/2010/main">
        <mc:Choice Requires="a14">
          <p:sp>
            <p:nvSpPr>
              <p:cNvPr id="93" name="TextBox 92"/>
              <p:cNvSpPr txBox="1"/>
              <p:nvPr/>
            </p:nvSpPr>
            <p:spPr>
              <a:xfrm>
                <a:off x="716623" y="982935"/>
                <a:ext cx="10454959" cy="5247527"/>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a:solidFill>
                      <a:schemeClr val="tx1">
                        <a:lumMod val="75000"/>
                        <a:lumOff val="25000"/>
                      </a:schemeClr>
                    </a:solidFill>
                    <a:latin typeface="Karla" charset="0"/>
                    <a:ea typeface="Karla" charset="0"/>
                    <a:cs typeface="Karla" charset="0"/>
                  </a:rPr>
                  <a:t>wrt</a:t>
                </a:r>
                <a:r>
                  <a:rPr lang="en-US" sz="2400" dirty="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It is computationally efficient.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a:solidFill>
                      <a:schemeClr val="tx1">
                        <a:lumMod val="75000"/>
                        <a:lumOff val="25000"/>
                      </a:schemeClr>
                    </a:solidFill>
                    <a:latin typeface="Karla" charset="0"/>
                    <a:ea typeface="Karla" charset="0"/>
                    <a:cs typeface="Karla" charset="0"/>
                  </a:rPr>
                  <a:t>We should take advantage of the chain rule we learned before</a:t>
                </a:r>
              </a:p>
            </p:txBody>
          </p:sp>
        </mc:Choice>
        <mc:Fallback xmlns="">
          <p:sp>
            <p:nvSpPr>
              <p:cNvPr id="93" name="TextBox 92"/>
              <p:cNvSpPr txBox="1">
                <a:spLocks noRot="1" noChangeAspect="1" noMove="1" noResize="1" noEditPoints="1" noAdjustHandles="1" noChangeArrowheads="1" noChangeShapeType="1" noTextEdit="1"/>
              </p:cNvSpPr>
              <p:nvPr/>
            </p:nvSpPr>
            <p:spPr>
              <a:xfrm>
                <a:off x="716623" y="982935"/>
                <a:ext cx="10454959" cy="5247527"/>
              </a:xfrm>
              <a:prstGeom prst="rect">
                <a:avLst/>
              </a:prstGeom>
              <a:blipFill rotWithShape="0">
                <a:blip r:embed="rId2"/>
                <a:stretch>
                  <a:fillRect l="-933" t="-929" b="-1742"/>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Idea 1: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extLst>
                        <a:ext uri="{9D8B030D-6E8A-4147-A177-3AD203B41FA5}">
                          <a16:colId xmlns:a16="http://schemas.microsoft.com/office/drawing/2014/main" val="20000"/>
                        </a:ext>
                      </a:extLst>
                    </a:gridCol>
                    <a:gridCol w="141217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smtClean="0">
                                        <a:latin typeface="Cambria Math" charset="0"/>
                                      </a:rPr>
                                      <m:t>𝑑</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We still need to derive </a:t>
            </a:r>
            <a:r>
              <a:rPr lang="en-US" sz="2400" dirty="0"/>
              <a:t>derivatives </a:t>
            </a:r>
            <a:r>
              <a:rPr lang="en-US" sz="2400" dirty="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extLst>
                        <a:ext uri="{9D8B030D-6E8A-4147-A177-3AD203B41FA5}">
                          <a16:colId xmlns:a16="http://schemas.microsoft.com/office/drawing/2014/main" val="20000"/>
                        </a:ext>
                      </a:extLst>
                    </a:gridCol>
                    <a:gridCol w="1374759">
                      <a:extLst>
                        <a:ext uri="{9D8B030D-6E8A-4147-A177-3AD203B41FA5}">
                          <a16:colId xmlns:a16="http://schemas.microsoft.com/office/drawing/2014/main" val="20001"/>
                        </a:ext>
                      </a:extLst>
                    </a:gridCol>
                    <a:gridCol w="1579655">
                      <a:extLst>
                        <a:ext uri="{9D8B030D-6E8A-4147-A177-3AD203B41FA5}">
                          <a16:colId xmlns:a16="http://schemas.microsoft.com/office/drawing/2014/main" val="20002"/>
                        </a:ext>
                      </a:extLst>
                    </a:gridCol>
                    <a:gridCol w="1579655">
                      <a:extLst>
                        <a:ext uri="{9D8B030D-6E8A-4147-A177-3AD203B41FA5}">
                          <a16:colId xmlns:a16="http://schemas.microsoft.com/office/drawing/2014/main" val="20003"/>
                        </a:ext>
                      </a:extLst>
                    </a:gridCol>
                    <a:gridCol w="1579655">
                      <a:extLst>
                        <a:ext uri="{9D8B030D-6E8A-4147-A177-3AD203B41FA5}">
                          <a16:colId xmlns:a16="http://schemas.microsoft.com/office/drawing/2014/main" val="20004"/>
                        </a:ext>
                      </a:extLst>
                    </a:gridCol>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Variables</a:t>
                          </a:r>
                          <a:endParaRPr lang="en-US" sz="1200" b="0" dirty="0">
                            <a:latin typeface="Karla" charset="0"/>
                            <a:ea typeface="Karla" charset="0"/>
                            <a:cs typeface="Karla" charset="0"/>
                          </a:endParaRPr>
                        </a:p>
                      </a:txBody>
                      <a:tcPr marL="80012" marR="80012" marT="40006" marB="40006" anchor="ctr"/>
                    </a:tc>
                    <a:tc>
                      <a:txBody>
                        <a:bodyPr/>
                        <a:lstStyle/>
                        <a:p>
                          <a:pPr algn="ctr"/>
                          <a:r>
                            <a:rPr lang="en-US" sz="1200" dirty="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a:latin typeface="Karla" charset="0"/>
                              <a:ea typeface="Karla" charset="0"/>
                              <a:cs typeface="Karla" charset="0"/>
                            </a:rPr>
                            <a:t>Value of</a:t>
                          </a:r>
                          <a:r>
                            <a:rPr lang="en-US" sz="1200" baseline="0" dirty="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a:latin typeface="Karla" charset="0"/>
                              <a:ea typeface="Karla" charset="0"/>
                              <a:cs typeface="Karla" charset="0"/>
                            </a:rPr>
                            <a:t>Value of the partial derivative</a:t>
                          </a: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smtClean="0">
                                        <a:latin typeface="Cambria Math" charset="0"/>
                                      </a:rPr>
                                      <m:t>𝑑</m:t>
                                    </m:r>
                                    <m:sSub>
                                      <m:sSubPr>
                                        <m:ctrlPr>
                                          <a:rPr lang="en-US" sz="1200" b="1" i="1" smtClean="0">
                                            <a:latin typeface="Cambria Math" panose="02040503050406030204" pitchFamily="18"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extLst>
                      <a:ext uri="{0D108BD9-81ED-4DB2-BD59-A6C34878D82A}">
                        <a16:rowId xmlns:a16="http://schemas.microsoft.com/office/drawing/2014/main" val="10000"/>
                      </a:ext>
                    </a:extLst>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r>
                                  <a:rPr lang="en-US" sz="1200" smtClean="0">
                                    <a:latin typeface="Cambria Math" charset="0"/>
                                  </a:rPr>
                                  <m:t>𝑋</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a:t>-3</a:t>
                          </a:r>
                        </a:p>
                      </a:txBody>
                      <a:tcPr marL="80012" marR="80012" marT="40006" marB="40006" anchor="ctr"/>
                    </a:tc>
                    <a:extLst>
                      <a:ext uri="{0D108BD9-81ED-4DB2-BD59-A6C34878D82A}">
                        <a16:rowId xmlns:a16="http://schemas.microsoft.com/office/drawing/2014/main" val="10001"/>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panose="02040503050406030204" pitchFamily="18" charset="0"/>
                                      </a:rPr>
                                    </m:ctrlPr>
                                  </m:sSupPr>
                                  <m:e>
                                    <m:sSup>
                                      <m:sSupPr>
                                        <m:ctrlPr>
                                          <a:rPr lang="en-US" sz="1200" i="1">
                                            <a:latin typeface="Cambria Math" panose="02040503050406030204" pitchFamily="18" charset="0"/>
                                          </a:rPr>
                                        </m:ctrlPr>
                                      </m:sSupPr>
                                      <m:e>
                                        <m:r>
                                          <a:rPr lang="en-US" sz="1200">
                                            <a:latin typeface="Cambria Math" charset="0"/>
                                          </a:rPr>
                                          <m:t>𝑒</m:t>
                                        </m:r>
                                      </m:e>
                                      <m:sup>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panose="02040503050406030204" pitchFamily="18" charset="0"/>
                                      </a:rPr>
                                    </m:ctrlPr>
                                  </m:sSupPr>
                                  <m:e>
                                    <m:r>
                                      <a:rPr lang="en-US" sz="1200" smtClean="0">
                                        <a:latin typeface="Cambria Math" charset="0"/>
                                      </a:rPr>
                                      <m:t>𝑒</m:t>
                                    </m:r>
                                  </m:e>
                                  <m:sup>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2"/>
                      </a:ext>
                    </a:extLst>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a:p>
                      </a:txBody>
                      <a:tcPr marL="80012" marR="80012" marT="40006" marB="40006">
                        <a:solidFill>
                          <a:schemeClr val="accent6">
                            <a:lumMod val="40000"/>
                            <a:lumOff val="60000"/>
                          </a:schemeClr>
                        </a:solidFill>
                      </a:tcPr>
                    </a:tc>
                    <a:tc>
                      <a:txBody>
                        <a:bodyPr/>
                        <a:lstStyle/>
                        <a:p>
                          <a:pPr algn="ctr"/>
                          <a:r>
                            <a:rPr lang="en-US" sz="1200" dirty="0"/>
                            <a:t>1+</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a:t>1</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extLst>
                      <a:ext uri="{0D108BD9-81ED-4DB2-BD59-A6C34878D82A}">
                        <a16:rowId xmlns:a16="http://schemas.microsoft.com/office/drawing/2014/main" val="10003"/>
                      </a:ext>
                    </a:extLst>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panose="02040503050406030204" pitchFamily="18" charset="0"/>
                                      </a:rPr>
                                    </m:ctrlPr>
                                  </m:fPr>
                                  <m:num>
                                    <m:r>
                                      <a:rPr lang="en-US" sz="1200">
                                        <a:latin typeface="Cambria Math" charset="0"/>
                                      </a:rPr>
                                      <m:t>1</m:t>
                                    </m:r>
                                  </m:num>
                                  <m:den>
                                    <m:sSub>
                                      <m:sSubPr>
                                        <m:ctrlPr>
                                          <a:rPr lang="en-US" sz="1200" i="1">
                                            <a:latin typeface="Cambria Math" panose="02040503050406030204" pitchFamily="18"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Sup>
                                      <m:sSubSupPr>
                                        <m:ctrlPr>
                                          <a:rPr lang="en-US" sz="1200" i="1" smtClean="0">
                                            <a:latin typeface="Cambria Math" panose="02040503050406030204" pitchFamily="18"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extLst>
                      <a:ext uri="{0D108BD9-81ED-4DB2-BD59-A6C34878D82A}">
                        <a16:rowId xmlns:a16="http://schemas.microsoft.com/office/drawing/2014/main" val="10004"/>
                      </a:ext>
                    </a:extLst>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panose="02040503050406030204" pitchFamily="18" charset="0"/>
                                          </a:rPr>
                                        </m:ctrlPr>
                                      </m:funcPr>
                                      <m:fName>
                                        <m:r>
                                          <m:rPr>
                                            <m:sty m:val="p"/>
                                          </m:rPr>
                                          <a:rPr lang="en-US" sz="1200" smtClean="0">
                                            <a:latin typeface="Cambria Math" charset="0"/>
                                          </a:rPr>
                                          <m:t>log</m:t>
                                        </m:r>
                                      </m:fName>
                                      <m:e>
                                        <m:f>
                                          <m:fPr>
                                            <m:ctrlPr>
                                              <a:rPr lang="mr-IN" sz="1200" i="1">
                                                <a:latin typeface="Cambria Math" panose="02040503050406030204" pitchFamily="18" charset="0"/>
                                              </a:rPr>
                                            </m:ctrlPr>
                                          </m:fPr>
                                          <m:num>
                                            <m:r>
                                              <a:rPr lang="en-US" sz="1200">
                                                <a:latin typeface="Cambria Math" charset="0"/>
                                              </a:rPr>
                                              <m:t>1</m:t>
                                            </m:r>
                                          </m:num>
                                          <m:den>
                                            <m:r>
                                              <a:rPr lang="en-US" sz="1200">
                                                <a:latin typeface="Cambria Math" charset="0"/>
                                              </a:rPr>
                                              <m:t>1+</m:t>
                                            </m:r>
                                            <m:sSup>
                                              <m:sSupPr>
                                                <m:ctrlPr>
                                                  <a:rPr lang="en-US" sz="1200" i="1">
                                                    <a:latin typeface="Cambria Math" panose="02040503050406030204" pitchFamily="18" charset="0"/>
                                                  </a:rPr>
                                                </m:ctrlPr>
                                              </m:sSupPr>
                                              <m:e>
                                                <m:r>
                                                  <a:rPr lang="en-US" sz="1200">
                                                    <a:latin typeface="Cambria Math" charset="0"/>
                                                  </a:rPr>
                                                  <m:t>𝑒</m:t>
                                                </m:r>
                                              </m:e>
                                              <m:sup>
                                                <m:r>
                                                  <a:rPr lang="en-US" sz="1200">
                                                    <a:latin typeface="Cambria Math" charset="0"/>
                                                  </a:rPr>
                                                  <m:t>−</m:t>
                                                </m:r>
                                                <m:sSup>
                                                  <m:sSupPr>
                                                    <m:ctrlPr>
                                                      <a:rPr lang="en-US" sz="1200" i="1">
                                                        <a:latin typeface="Cambria Math" panose="02040503050406030204" pitchFamily="18"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panose="02040503050406030204" pitchFamily="18" charset="0"/>
                                      </a:rPr>
                                    </m:ctrlPr>
                                  </m:fPr>
                                  <m:num>
                                    <m:r>
                                      <a:rPr lang="en-US" sz="1200" smtClean="0">
                                        <a:latin typeface="Cambria Math" charset="0"/>
                                      </a:rPr>
                                      <m:t>1</m:t>
                                    </m:r>
                                  </m:num>
                                  <m:den>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extLst>
                      <a:ext uri="{0D108BD9-81ED-4DB2-BD59-A6C34878D82A}">
                        <a16:rowId xmlns:a16="http://schemas.microsoft.com/office/drawing/2014/main" val="10005"/>
                      </a:ext>
                    </a:extLst>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r>
                                      <a:rPr lang="en-US" sz="1200" smtClean="0">
                                        <a:latin typeface="Cambria Math" charset="0"/>
                                      </a:rPr>
                                      <m:t>ℒ</m:t>
                                    </m:r>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panose="02040503050406030204" pitchFamily="18" charset="0"/>
                                      </a:rPr>
                                    </m:ctrlPr>
                                  </m:funcPr>
                                  <m:fName>
                                    <m:r>
                                      <m:rPr>
                                        <m:sty m:val="p"/>
                                      </m:rPr>
                                      <a:rPr lang="en-US" sz="1200" i="0" smtClean="0">
                                        <a:latin typeface="Cambria Math" charset="0"/>
                                      </a:rPr>
                                      <m:t>log</m:t>
                                    </m:r>
                                  </m:fName>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a:t>3</a:t>
                          </a:r>
                          <a14:m>
                            <m:oMath xmlns:m="http://schemas.openxmlformats.org/officeDocument/2006/math">
                              <m:sSup>
                                <m:sSupPr>
                                  <m:ctrlPr>
                                    <a:rPr lang="en-US" sz="1200" i="1" smtClean="0">
                                      <a:latin typeface="Cambria Math" panose="02040503050406030204" pitchFamily="18"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panose="02040503050406030204" pitchFamily="18" charset="0"/>
                                    </a:rPr>
                                  </m:ctrlPr>
                                </m:sSupPr>
                                <m:e>
                                  <m:d>
                                    <m:dPr>
                                      <m:ctrlPr>
                                        <a:rPr lang="mr-IN" sz="1200" b="0" i="1" smtClean="0">
                                          <a:latin typeface="Cambria Math" panose="02040503050406030204" pitchFamily="18" charset="0"/>
                                        </a:rPr>
                                      </m:ctrlPr>
                                    </m:dPr>
                                    <m:e>
                                      <m:f>
                                        <m:fPr>
                                          <m:ctrlPr>
                                            <a:rPr lang="en-US" sz="1200" b="0" i="1" smtClean="0">
                                              <a:latin typeface="Cambria Math" panose="02040503050406030204" pitchFamily="18"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panose="02040503050406030204" pitchFamily="18"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a:t> </a:t>
                          </a:r>
                        </a:p>
                      </a:txBody>
                      <a:tcPr marL="80012" marR="80012" marT="40006" marB="40006" anchor="ctr"/>
                    </a:tc>
                    <a:extLst>
                      <a:ext uri="{0D108BD9-81ED-4DB2-BD59-A6C34878D82A}">
                        <a16:rowId xmlns:a16="http://schemas.microsoft.com/office/drawing/2014/main" val="10006"/>
                      </a:ext>
                    </a:extLst>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panose="02040503050406030204" pitchFamily="18" charset="0"/>
                                      </a:rPr>
                                    </m:ctrlPr>
                                  </m:fPr>
                                  <m:num>
                                    <m:r>
                                      <a:rPr lang="en-US" sz="1200" b="0" i="1" smtClean="0">
                                        <a:latin typeface="Cambria Math" charset="0"/>
                                      </a:rPr>
                                      <m:t>𝜕</m:t>
                                    </m:r>
                                    <m:sSubSup>
                                      <m:sSubSupPr>
                                        <m:ctrlPr>
                                          <a:rPr lang="en-US" sz="1200" i="1" smtClean="0">
                                            <a:latin typeface="Cambria Math" panose="02040503050406030204" pitchFamily="18"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b="0" i="1" smtClean="0">
                                        <a:latin typeface="Cambria Math" charset="0"/>
                                      </a:rPr>
                                      <m:t>𝜕</m:t>
                                    </m:r>
                                    <m:r>
                                      <a:rPr lang="en-US" sz="1200" smtClean="0">
                                        <a:latin typeface="Cambria Math" charset="0"/>
                                      </a:rPr>
                                      <m:t>𝑊</m:t>
                                    </m:r>
                                  </m:den>
                                </m:f>
                                <m:r>
                                  <a:rPr lang="en-US" sz="1200" smtClean="0">
                                    <a:latin typeface="Cambria Math" charset="0"/>
                                  </a:rPr>
                                  <m:t>=</m:t>
                                </m:r>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ℒ</m:t>
                                        </m:r>
                                      </m:e>
                                      <m:sub>
                                        <m:r>
                                          <a:rPr lang="en-US" sz="1200" smtClean="0">
                                            <a:latin typeface="Cambria Math" charset="0"/>
                                          </a:rPr>
                                          <m:t>𝑖</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5</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4</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3</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2</m:t>
                                        </m:r>
                                      </m:sub>
                                    </m:sSub>
                                  </m:num>
                                  <m:den>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panose="02040503050406030204" pitchFamily="18" charset="0"/>
                                      </a:rPr>
                                    </m:ctrlPr>
                                  </m:fPr>
                                  <m:num>
                                    <m:r>
                                      <a:rPr lang="en-US" sz="1200" b="0" i="1" smtClean="0">
                                        <a:latin typeface="Cambria Math" charset="0"/>
                                      </a:rPr>
                                      <m:t>𝜕</m:t>
                                    </m:r>
                                    <m:sSub>
                                      <m:sSubPr>
                                        <m:ctrlPr>
                                          <a:rPr lang="en-US" sz="1200" i="1" smtClean="0">
                                            <a:latin typeface="Cambria Math" panose="02040503050406030204" pitchFamily="18" charset="0"/>
                                          </a:rPr>
                                        </m:ctrlPr>
                                      </m:sSubPr>
                                      <m:e>
                                        <m:r>
                                          <a:rPr lang="en-US" sz="1200" smtClean="0">
                                            <a:latin typeface="Cambria Math" charset="0"/>
                                          </a:rPr>
                                          <m:t>𝜉</m:t>
                                        </m:r>
                                      </m:e>
                                      <m:sub>
                                        <m:r>
                                          <a:rPr lang="en-US" sz="1200" smtClean="0">
                                            <a:latin typeface="Cambria Math" charset="0"/>
                                          </a:rPr>
                                          <m:t>1</m:t>
                                        </m:r>
                                      </m:sub>
                                    </m:sSub>
                                  </m:num>
                                  <m:den>
                                    <m:r>
                                      <a:rPr lang="en-US" sz="1200" b="0" i="1" smtClean="0">
                                        <a:latin typeface="Cambria Math" charset="0"/>
                                      </a:rPr>
                                      <m:t>𝜕</m:t>
                                    </m:r>
                                    <m:r>
                                      <a:rPr lang="en-US" sz="1200" smtClean="0">
                                        <a:latin typeface="Cambria Math" charset="0"/>
                                      </a:rPr>
                                      <m:t>𝑊</m:t>
                                    </m:r>
                                  </m:den>
                                </m:f>
                              </m:oMath>
                            </m:oMathPara>
                          </a14:m>
                          <a:endParaRPr lang="en-US" sz="1200" dirty="0"/>
                        </a:p>
                        <a:p>
                          <a:endParaRPr lang="en-US" sz="1200" b="0" dirty="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a:solidFill>
                                <a:schemeClr val="dk1"/>
                              </a:solidFill>
                              <a:effectLst/>
                              <a:latin typeface="+mn-lt"/>
                              <a:ea typeface="+mn-ea"/>
                              <a:cs typeface="+mn-cs"/>
                            </a:rPr>
                            <a:t>0.00037018372</a:t>
                          </a:r>
                          <a:endParaRPr lang="en-US" sz="1200" dirty="0"/>
                        </a:p>
                      </a:txBody>
                      <a:tcPr marL="80012" marR="80012" marT="40006" marB="40006" anchor="ctr"/>
                    </a:tc>
                    <a:extLst>
                      <a:ext uri="{0D108BD9-81ED-4DB2-BD59-A6C34878D82A}">
                        <a16:rowId xmlns:a16="http://schemas.microsoft.com/office/drawing/2014/main" val="10007"/>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02806053"/>
                  </p:ext>
                </p:extLst>
              </p:nvPr>
            </p:nvGraphicFramePr>
            <p:xfrm>
              <a:off x="1805909" y="1771023"/>
              <a:ext cx="8653093" cy="4576643"/>
            </p:xfrm>
            <a:graphic>
              <a:graphicData uri="http://schemas.openxmlformats.org/drawingml/2006/table">
                <a:tbl>
                  <a:tblPr firstRow="1" bandRow="1">
                    <a:tableStyleId>{073A0DAA-6AF3-43AB-8588-CEC1D06C72B9}</a:tableStyleId>
                  </a:tblPr>
                  <a:tblGrid>
                    <a:gridCol w="2539369"/>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48649" t="-1351" r="-1544" b="-918919"/>
                          </a:stretch>
                        </a:blipFill>
                      </a:tcPr>
                    </a:tc>
                  </a:tr>
                  <a:tr h="450383">
                    <a:tc>
                      <a:txBody>
                        <a:bodyPr/>
                        <a:lstStyle/>
                        <a:p>
                          <a:endParaRPr lang="en-US"/>
                        </a:p>
                      </a:txBody>
                      <a:tcPr marL="80012" marR="80012" marT="40006" marB="40006" anchor="ctr">
                        <a:blipFill rotWithShape="0">
                          <a:blip r:embed="rId2"/>
                          <a:stretch>
                            <a:fillRect l="-240" t="-100000" r="-241487" b="-806667"/>
                          </a:stretch>
                        </a:blipFill>
                      </a:tcPr>
                    </a:tc>
                    <a:tc>
                      <a:txBody>
                        <a:bodyPr/>
                        <a:lstStyle/>
                        <a:p>
                          <a:endParaRPr lang="en-US"/>
                        </a:p>
                      </a:txBody>
                      <a:tcPr marL="80012" marR="80012" marT="40006" marB="40006">
                        <a:blipFill rotWithShape="0">
                          <a:blip r:embed="rId2"/>
                          <a:stretch>
                            <a:fillRect l="-185778" t="-100000" r="-347556" b="-806667"/>
                          </a:stretch>
                        </a:blipFill>
                      </a:tcPr>
                    </a:tc>
                    <a:tc>
                      <a:txBody>
                        <a:bodyPr/>
                        <a:lstStyle/>
                        <a:p>
                          <a:endParaRPr lang="en-US"/>
                        </a:p>
                      </a:txBody>
                      <a:tcPr marL="80012" marR="80012" marT="40006" marB="40006" anchor="ctr">
                        <a:blipFill rotWithShape="0">
                          <a:blip r:embed="rId2"/>
                          <a:stretch>
                            <a:fillRect l="-247308" t="-100000" r="-200769"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40" t="-189873" r="-241487" b="-665823"/>
                          </a:stretch>
                        </a:blipFill>
                      </a:tcPr>
                    </a:tc>
                    <a:tc>
                      <a:txBody>
                        <a:bodyPr/>
                        <a:lstStyle/>
                        <a:p>
                          <a:endParaRPr lang="en-US"/>
                        </a:p>
                      </a:txBody>
                      <a:tcPr marL="80012" marR="80012" marT="40006" marB="40006">
                        <a:blipFill rotWithShape="0">
                          <a:blip r:embed="rId2"/>
                          <a:stretch>
                            <a:fillRect l="-185778" t="-189873" r="-347556" b="-665823"/>
                          </a:stretch>
                        </a:blipFill>
                      </a:tcPr>
                    </a:tc>
                    <a:tc>
                      <a:txBody>
                        <a:bodyPr/>
                        <a:lstStyle/>
                        <a:p>
                          <a:endParaRPr lang="en-US"/>
                        </a:p>
                      </a:txBody>
                      <a:tcPr marL="80012" marR="80012" marT="40006" marB="40006" anchor="ctr">
                        <a:blipFill rotWithShape="0">
                          <a:blip r:embed="rId2"/>
                          <a:stretch>
                            <a:fillRect l="-247308" t="-189873" r="-200769" b="-665823"/>
                          </a:stretch>
                        </a:blipFill>
                      </a:tcPr>
                    </a:tc>
                    <a:tc>
                      <a:txBody>
                        <a:bodyPr/>
                        <a:lstStyle/>
                        <a:p>
                          <a:endParaRPr lang="en-US"/>
                        </a:p>
                      </a:txBody>
                      <a:tcPr marL="80012" marR="80012" marT="40006" marB="40006" anchor="ctr">
                        <a:blipFill rotWithShape="0">
                          <a:blip r:embed="rId2"/>
                          <a:stretch>
                            <a:fillRect l="-348649" t="-189873" r="-101544" b="-665823"/>
                          </a:stretch>
                        </a:blipFill>
                      </a:tcPr>
                    </a:tc>
                    <a:tc>
                      <a:txBody>
                        <a:bodyPr/>
                        <a:lstStyle/>
                        <a:p>
                          <a:endParaRPr lang="en-US"/>
                        </a:p>
                      </a:txBody>
                      <a:tcPr marL="80012" marR="80012" marT="40006" marB="40006" anchor="ctr">
                        <a:blipFill rotWithShape="0">
                          <a:blip r:embed="rId2"/>
                          <a:stretch>
                            <a:fillRect l="-448649" t="-189873" r="-1544" b="-665823"/>
                          </a:stretch>
                        </a:blipFill>
                      </a:tcPr>
                    </a:tc>
                  </a:tr>
                  <a:tr h="482350">
                    <a:tc>
                      <a:txBody>
                        <a:bodyPr/>
                        <a:lstStyle/>
                        <a:p>
                          <a:endParaRPr lang="en-US"/>
                        </a:p>
                      </a:txBody>
                      <a:tcPr marL="80012" marR="80012" marT="40006" marB="40006" anchor="ctr">
                        <a:blipFill rotWithShape="0">
                          <a:blip r:embed="rId2"/>
                          <a:stretch>
                            <a:fillRect l="-240" t="-289873" r="-241487" b="-565823"/>
                          </a:stretch>
                        </a:blipFill>
                      </a:tcPr>
                    </a:tc>
                    <a:tc>
                      <a:txBody>
                        <a:bodyPr/>
                        <a:lstStyle/>
                        <a:p>
                          <a:endParaRPr lang="en-US"/>
                        </a:p>
                      </a:txBody>
                      <a:tcPr marL="80012" marR="80012" marT="40006" marB="40006">
                        <a:blipFill rotWithShape="0">
                          <a:blip r:embed="rId2"/>
                          <a:stretch>
                            <a:fillRect l="-185778" t="-289873" r="-347556" b="-565823"/>
                          </a:stretch>
                        </a:blipFill>
                      </a:tcPr>
                    </a:tc>
                    <a:tc>
                      <a:txBody>
                        <a:bodyPr/>
                        <a:lstStyle/>
                        <a:p>
                          <a:endParaRPr lang="en-US"/>
                        </a:p>
                      </a:txBody>
                      <a:tcPr marL="80012" marR="80012" marT="40006" marB="40006" anchor="ctr">
                        <a:blipFill rotWithShape="0">
                          <a:blip r:embed="rId2"/>
                          <a:stretch>
                            <a:fillRect l="-247308" t="-289873" r="-200769"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48649" t="-289873" r="-1544" b="-565823"/>
                          </a:stretch>
                        </a:blipFill>
                      </a:tcPr>
                    </a:tc>
                  </a:tr>
                  <a:tr h="554756">
                    <a:tc>
                      <a:txBody>
                        <a:bodyPr/>
                        <a:lstStyle/>
                        <a:p>
                          <a:endParaRPr lang="en-US"/>
                        </a:p>
                      </a:txBody>
                      <a:tcPr marL="80012" marR="80012" marT="40006" marB="40006" anchor="ctr">
                        <a:blipFill rotWithShape="0">
                          <a:blip r:embed="rId2"/>
                          <a:stretch>
                            <a:fillRect l="-240" t="-338462" r="-241487" b="-391209"/>
                          </a:stretch>
                        </a:blipFill>
                      </a:tcPr>
                    </a:tc>
                    <a:tc>
                      <a:txBody>
                        <a:bodyPr/>
                        <a:lstStyle/>
                        <a:p>
                          <a:endParaRPr lang="en-US"/>
                        </a:p>
                      </a:txBody>
                      <a:tcPr marL="80012" marR="80012" marT="40006" marB="40006">
                        <a:blipFill rotWithShape="0">
                          <a:blip r:embed="rId2"/>
                          <a:stretch>
                            <a:fillRect l="-185778" t="-338462" r="-347556" b="-391209"/>
                          </a:stretch>
                        </a:blipFill>
                      </a:tcPr>
                    </a:tc>
                    <a:tc>
                      <a:txBody>
                        <a:bodyPr/>
                        <a:lstStyle/>
                        <a:p>
                          <a:endParaRPr lang="en-US"/>
                        </a:p>
                      </a:txBody>
                      <a:tcPr marL="80012" marR="80012" marT="40006" marB="40006" anchor="ctr">
                        <a:blipFill rotWithShape="0">
                          <a:blip r:embed="rId2"/>
                          <a:stretch>
                            <a:fillRect l="-247308" t="-338462" r="-200769" b="-391209"/>
                          </a:stretch>
                        </a:blipFill>
                      </a:tcPr>
                    </a:tc>
                    <a:tc>
                      <a:txBody>
                        <a:bodyPr/>
                        <a:lstStyle/>
                        <a:p>
                          <a:endParaRPr lang="en-US"/>
                        </a:p>
                      </a:txBody>
                      <a:tcPr marL="80012" marR="80012" marT="40006" marB="40006" anchor="ctr">
                        <a:blipFill rotWithShape="0">
                          <a:blip r:embed="rId2"/>
                          <a:stretch>
                            <a:fillRect l="-348649" t="-338462" r="-101544" b="-391209"/>
                          </a:stretch>
                        </a:blipFill>
                      </a:tcPr>
                    </a:tc>
                    <a:tc>
                      <a:txBody>
                        <a:bodyPr/>
                        <a:lstStyle/>
                        <a:p>
                          <a:endParaRPr lang="en-US"/>
                        </a:p>
                      </a:txBody>
                      <a:tcPr marL="80012" marR="80012" marT="40006" marB="40006" anchor="ctr">
                        <a:blipFill rotWithShape="0">
                          <a:blip r:embed="rId2"/>
                          <a:stretch>
                            <a:fillRect l="-448649" t="-338462" r="-1544" b="-391209"/>
                          </a:stretch>
                        </a:blipFill>
                      </a:tcPr>
                    </a:tc>
                  </a:tr>
                  <a:tr h="635537">
                    <a:tc>
                      <a:txBody>
                        <a:bodyPr/>
                        <a:lstStyle/>
                        <a:p>
                          <a:endParaRPr lang="en-US"/>
                        </a:p>
                      </a:txBody>
                      <a:tcPr marL="80012" marR="80012" marT="40006" marB="40006" anchor="ctr">
                        <a:blipFill rotWithShape="0">
                          <a:blip r:embed="rId2"/>
                          <a:stretch>
                            <a:fillRect l="-240" t="-380000" r="-241487" b="-239048"/>
                          </a:stretch>
                        </a:blipFill>
                      </a:tcPr>
                    </a:tc>
                    <a:tc>
                      <a:txBody>
                        <a:bodyPr/>
                        <a:lstStyle/>
                        <a:p>
                          <a:endParaRPr lang="en-US"/>
                        </a:p>
                      </a:txBody>
                      <a:tcPr marL="80012" marR="80012" marT="40006" marB="40006">
                        <a:blipFill rotWithShape="0">
                          <a:blip r:embed="rId2"/>
                          <a:stretch>
                            <a:fillRect l="-185778" t="-380000" r="-347556" b="-239048"/>
                          </a:stretch>
                        </a:blipFill>
                      </a:tcPr>
                    </a:tc>
                    <a:tc>
                      <a:txBody>
                        <a:bodyPr/>
                        <a:lstStyle/>
                        <a:p>
                          <a:endParaRPr lang="en-US"/>
                        </a:p>
                      </a:txBody>
                      <a:tcPr marL="80012" marR="80012" marT="40006" marB="40006" anchor="ctr">
                        <a:blipFill rotWithShape="0">
                          <a:blip r:embed="rId2"/>
                          <a:stretch>
                            <a:fillRect l="-247308" t="-380000" r="-200769" b="-239048"/>
                          </a:stretch>
                        </a:blipFill>
                      </a:tcPr>
                    </a:tc>
                    <a:tc>
                      <a:txBody>
                        <a:bodyPr/>
                        <a:lstStyle/>
                        <a:p>
                          <a:endParaRPr lang="en-US"/>
                        </a:p>
                      </a:txBody>
                      <a:tcPr marL="80012" marR="80012" marT="40006" marB="40006" anchor="ctr">
                        <a:blipFill rotWithShape="0">
                          <a:blip r:embed="rId2"/>
                          <a:stretch>
                            <a:fillRect l="-348649" t="-380000" r="-101544" b="-239048"/>
                          </a:stretch>
                        </a:blipFill>
                      </a:tcPr>
                    </a:tc>
                    <a:tc>
                      <a:txBody>
                        <a:bodyPr/>
                        <a:lstStyle/>
                        <a:p>
                          <a:endParaRPr lang="en-US"/>
                        </a:p>
                      </a:txBody>
                      <a:tcPr marL="80012" marR="80012" marT="40006" marB="40006" anchor="ctr">
                        <a:blipFill rotWithShape="0">
                          <a:blip r:embed="rId2"/>
                          <a:stretch>
                            <a:fillRect l="-448649" t="-380000" r="-1544" b="-239048"/>
                          </a:stretch>
                        </a:blipFill>
                      </a:tcPr>
                    </a:tc>
                  </a:tr>
                  <a:tr h="483215">
                    <a:tc>
                      <a:txBody>
                        <a:bodyPr/>
                        <a:lstStyle/>
                        <a:p>
                          <a:endParaRPr lang="en-US"/>
                        </a:p>
                      </a:txBody>
                      <a:tcPr marL="80012" marR="80012" marT="40006" marB="40006" anchor="ctr">
                        <a:blipFill rotWithShape="0">
                          <a:blip r:embed="rId2"/>
                          <a:stretch>
                            <a:fillRect l="-240" t="-637975" r="-241487" b="-217722"/>
                          </a:stretch>
                        </a:blipFill>
                      </a:tcPr>
                    </a:tc>
                    <a:tc>
                      <a:txBody>
                        <a:bodyPr/>
                        <a:lstStyle/>
                        <a:p>
                          <a:endParaRPr lang="en-US"/>
                        </a:p>
                      </a:txBody>
                      <a:tcPr marL="80012" marR="80012" marT="40006" marB="40006">
                        <a:blipFill rotWithShape="0">
                          <a:blip r:embed="rId2"/>
                          <a:stretch>
                            <a:fillRect l="-185778" t="-637975" r="-347556" b="-217722"/>
                          </a:stretch>
                        </a:blipFill>
                      </a:tcPr>
                    </a:tc>
                    <a:tc>
                      <a:txBody>
                        <a:bodyPr/>
                        <a:lstStyle/>
                        <a:p>
                          <a:endParaRPr lang="en-US"/>
                        </a:p>
                      </a:txBody>
                      <a:tcPr marL="80012" marR="80012" marT="40006" marB="40006" anchor="ctr">
                        <a:blipFill rotWithShape="0">
                          <a:blip r:embed="rId2"/>
                          <a:stretch>
                            <a:fillRect l="-247308" t="-637975" r="-200769" b="-217722"/>
                          </a:stretch>
                        </a:blipFill>
                      </a:tcPr>
                    </a:tc>
                    <a:tc>
                      <a:txBody>
                        <a:bodyPr/>
                        <a:lstStyle/>
                        <a:p>
                          <a:endParaRPr lang="en-US"/>
                        </a:p>
                      </a:txBody>
                      <a:tcPr marL="80012" marR="80012" marT="40006" marB="40006" anchor="ctr">
                        <a:blipFill rotWithShape="0">
                          <a:blip r:embed="rId2"/>
                          <a:stretch>
                            <a:fillRect l="-348649" t="-637975" r="-101544" b="-217722"/>
                          </a:stretch>
                        </a:blipFill>
                      </a:tcPr>
                    </a:tc>
                    <a:tc>
                      <a:txBody>
                        <a:bodyPr/>
                        <a:lstStyle/>
                        <a:p>
                          <a:endParaRPr lang="en-US"/>
                        </a:p>
                      </a:txBody>
                      <a:tcPr marL="80012" marR="80012" marT="40006" marB="40006" anchor="ctr">
                        <a:blipFill rotWithShape="0">
                          <a:blip r:embed="rId2"/>
                          <a:stretch>
                            <a:fillRect l="-448649" t="-637975" r="-1544" b="-217722"/>
                          </a:stretch>
                        </a:blipFill>
                      </a:tcPr>
                    </a:tc>
                  </a:tr>
                  <a:tr h="1034652">
                    <a:tc>
                      <a:txBody>
                        <a:bodyPr/>
                        <a:lstStyle/>
                        <a:p>
                          <a:endParaRPr lang="en-US"/>
                        </a:p>
                      </a:txBody>
                      <a:tcPr marL="80012" marR="80012" marT="40006" marB="40006" anchor="ctr">
                        <a:blipFill rotWithShape="0">
                          <a:blip r:embed="rId2"/>
                          <a:stretch>
                            <a:fillRect l="-240" t="-342941" r="-241487"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48649" t="-342941" r="-10154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Karla" charset="0"/>
                <a:ea typeface="Karla" charset="0"/>
                <a:cs typeface="Karla" charset="0"/>
              </a:rPr>
              <a:t>Basic functions</a:t>
            </a:r>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sp>
        <p:nvSpPr>
          <p:cNvPr id="6" name="TextBox 5"/>
          <p:cNvSpPr txBox="1"/>
          <p:nvPr/>
        </p:nvSpPr>
        <p:spPr>
          <a:xfrm>
            <a:off x="868520" y="1026825"/>
            <a:ext cx="10454959" cy="461665"/>
          </a:xfrm>
          <a:prstGeom prst="rect">
            <a:avLst/>
          </a:prstGeom>
          <a:noFill/>
        </p:spPr>
        <p:txBody>
          <a:bodyPr wrap="square" rtlCol="0">
            <a:spAutoFit/>
          </a:bodyPr>
          <a:lstStyle/>
          <a:p>
            <a:pPr lvl="0" indent="-342900">
              <a:spcAft>
                <a:spcPts val="1200"/>
              </a:spcAft>
            </a:pPr>
            <a:r>
              <a:rPr lang="en-US" sz="2400" dirty="0">
                <a:solidFill>
                  <a:schemeClr val="tx1">
                    <a:lumMod val="75000"/>
                    <a:lumOff val="25000"/>
                  </a:schemeClr>
                </a:solidFill>
                <a:latin typeface="Karla" charset="0"/>
                <a:ea typeface="Karla" charset="0"/>
                <a:cs typeface="Karla" charset="0"/>
              </a:rPr>
              <a:t>Notice though those are basic functions that my grandparent  can do</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extLst>
                        <a:ext uri="{9D8B030D-6E8A-4147-A177-3AD203B41FA5}">
                          <a16:colId xmlns:a16="http://schemas.microsoft.com/office/drawing/2014/main" val="20000"/>
                        </a:ext>
                      </a:extLst>
                    </a:gridCol>
                    <a:gridCol w="1517836">
                      <a:extLst>
                        <a:ext uri="{9D8B030D-6E8A-4147-A177-3AD203B41FA5}">
                          <a16:colId xmlns:a16="http://schemas.microsoft.com/office/drawing/2014/main" val="20001"/>
                        </a:ext>
                      </a:extLst>
                    </a:gridCol>
                    <a:gridCol w="3514799">
                      <a:extLst>
                        <a:ext uri="{9D8B030D-6E8A-4147-A177-3AD203B41FA5}">
                          <a16:colId xmlns:a16="http://schemas.microsoft.com/office/drawing/2014/main" val="20002"/>
                        </a:ext>
                      </a:extLst>
                    </a:gridCol>
                    <a:gridCol w="3838685">
                      <a:extLst>
                        <a:ext uri="{9D8B030D-6E8A-4147-A177-3AD203B41FA5}">
                          <a16:colId xmlns:a16="http://schemas.microsoft.com/office/drawing/2014/main" val="20003"/>
                        </a:ext>
                      </a:extLst>
                    </a:gridCol>
                  </a:tblGrid>
                  <a:tr h="61632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r>
                                  <a:rPr lang="en-US" sz="1700" b="0" i="1" smtClean="0">
                                    <a:latin typeface="Cambria Math" charset="0"/>
                                  </a:rPr>
                                  <m:t>=</m:t>
                                </m:r>
                                <m:r>
                                  <a:rPr lang="en-US" sz="1700" b="0" i="1" smtClean="0">
                                    <a:latin typeface="Cambria Math" charset="0"/>
                                  </a:rPr>
                                  <m:t>𝑋</m:t>
                                </m:r>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0" smtClean="0">
                                            <a:latin typeface="Cambria Math" charset="0"/>
                                          </a:rPr>
                                          <m:t>0</m:t>
                                        </m:r>
                                      </m:sub>
                                    </m:sSub>
                                  </m:num>
                                  <m:den>
                                    <m:r>
                                      <a:rPr lang="en-US" sz="1700" b="0" i="1" smtClean="0">
                                        <a:latin typeface="Cambria Math" charset="0"/>
                                      </a:rPr>
                                      <m:t>𝜕</m:t>
                                    </m:r>
                                    <m:r>
                                      <a:rPr lang="en-US" sz="1700" b="0" i="1" smtClean="0">
                                        <a:latin typeface="Cambria Math" charset="0"/>
                                      </a:rPr>
                                      <m:t>𝑋</m:t>
                                    </m:r>
                                  </m:den>
                                </m:f>
                                <m:r>
                                  <a:rPr lang="en-US" sz="1700" b="0" smtClean="0">
                                    <a:latin typeface="Cambria Math" charset="0"/>
                                  </a:rPr>
                                  <m:t>=</m:t>
                                </m:r>
                                <m:r>
                                  <a:rPr lang="en-US" sz="1700" b="0" i="0"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x0(x):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derx0():</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1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0"/>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𝑊</m:t>
                                    </m:r>
                                  </m:e>
                                  <m:sup>
                                    <m:r>
                                      <a:rPr lang="en-US" sz="1700" b="0" i="1" smtClean="0">
                                        <a:latin typeface="Cambria Math" charset="0"/>
                                      </a:rPr>
                                      <m:t>𝑇</m:t>
                                    </m:r>
                                  </m:sup>
                                </m:s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0</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num>
                                  <m:den>
                                    <m:r>
                                      <a:rPr lang="en-US" sz="1700" b="0" i="1" smtClean="0">
                                        <a:latin typeface="Cambria Math" charset="0"/>
                                      </a:rPr>
                                      <m:t>𝜕</m:t>
                                    </m:r>
                                    <m:r>
                                      <a:rPr lang="en-US" sz="1700" b="0" i="1" smtClean="0">
                                        <a:latin typeface="Cambria Math" charset="0"/>
                                      </a:rPr>
                                      <m:t>𝑊</m:t>
                                    </m:r>
                                  </m:den>
                                </m:f>
                                <m:r>
                                  <a:rPr lang="en-US" sz="1700" b="0" smtClean="0">
                                    <a:latin typeface="Cambria Math" charset="0"/>
                                  </a:rPr>
                                  <m:t>=−</m:t>
                                </m:r>
                                <m:r>
                                  <a:rPr lang="en-US" sz="1700" b="0" i="1" smtClean="0">
                                    <a:latin typeface="Cambria Math" charset="0"/>
                                  </a:rPr>
                                  <m:t>𝑋</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x1(</a:t>
                          </a:r>
                          <a:r>
                            <a:rPr lang="en-US" sz="1800" b="0" dirty="0" err="1">
                              <a:solidFill>
                                <a:schemeClr val="tx1">
                                  <a:lumMod val="95000"/>
                                  <a:lumOff val="5000"/>
                                </a:schemeClr>
                              </a:solidFill>
                              <a:latin typeface="Courier New" charset="0"/>
                              <a:ea typeface="Courier New" charset="0"/>
                              <a:cs typeface="Courier New" charset="0"/>
                            </a:rPr>
                            <a:t>a,x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a*X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derx1(</a:t>
                          </a:r>
                          <a:r>
                            <a:rPr lang="en-US" sz="1600" b="0" dirty="0" err="1">
                              <a:solidFill>
                                <a:schemeClr val="tx1">
                                  <a:lumMod val="95000"/>
                                  <a:lumOff val="5000"/>
                                </a:schemeClr>
                              </a:solidFill>
                              <a:latin typeface="Courier New" charset="0"/>
                              <a:ea typeface="Courier New" charset="0"/>
                              <a:cs typeface="Courier New" charset="0"/>
                            </a:rPr>
                            <a:t>a,x</a:t>
                          </a:r>
                          <a:r>
                            <a:rPr lang="en-US" sz="1600" b="0" dirty="0">
                              <a:solidFill>
                                <a:schemeClr val="tx1">
                                  <a:lumMod val="95000"/>
                                  <a:lumOff val="5000"/>
                                </a:schemeClr>
                              </a:solidFill>
                              <a:latin typeface="Courier New" charset="0"/>
                              <a:ea typeface="Courier New" charset="0"/>
                              <a:cs typeface="Courier New" charset="0"/>
                            </a:rPr>
                            <a:t>):</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1"/>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r>
                                  <a:rPr lang="en-US" sz="1700" b="0" smtClean="0">
                                    <a:latin typeface="Cambria Math" charset="0"/>
                                  </a:rPr>
                                  <m:t>=</m:t>
                                </m:r>
                                <m:sSup>
                                  <m:sSupPr>
                                    <m:ctrlPr>
                                      <a:rPr lang="en-US" sz="1700" b="0" i="1" smtClean="0">
                                        <a:latin typeface="Cambria Math" panose="02040503050406030204" pitchFamily="18" charset="0"/>
                                      </a:rPr>
                                    </m:ctrlPr>
                                  </m:sSupPr>
                                  <m:e>
                                    <m:r>
                                      <m:rPr>
                                        <m:sty m:val="p"/>
                                      </m:rPr>
                                      <a:rPr lang="en-US" sz="1700" b="0" i="0" smtClean="0">
                                        <a:latin typeface="Cambria Math" charset="0"/>
                                      </a:rPr>
                                      <m:t>e</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den>
                                </m:f>
                                <m:r>
                                  <a:rPr lang="en-US" sz="1700" b="0" smtClean="0">
                                    <a:latin typeface="Cambria Math" charset="0"/>
                                  </a:rPr>
                                  <m:t>=</m:t>
                                </m:r>
                                <m:sSup>
                                  <m:sSupPr>
                                    <m:ctrlPr>
                                      <a:rPr lang="en-US" sz="1700" b="0" i="1" smtClean="0">
                                        <a:latin typeface="Cambria Math" panose="02040503050406030204" pitchFamily="18" charset="0"/>
                                      </a:rPr>
                                    </m:ctrlPr>
                                  </m:sSupPr>
                                  <m:e>
                                    <m:r>
                                      <a:rPr lang="en-US" sz="1700" b="0" i="1" smtClean="0">
                                        <a:latin typeface="Cambria Math" charset="0"/>
                                      </a:rPr>
                                      <m:t>𝑒</m:t>
                                    </m:r>
                                  </m:e>
                                  <m:sup>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x2(x):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np.exp</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derx2(x):</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a:t>
                          </a:r>
                          <a:r>
                            <a:rPr lang="en-US" sz="1600" b="0" baseline="0" dirty="0" err="1">
                              <a:solidFill>
                                <a:schemeClr val="tx1">
                                  <a:lumMod val="95000"/>
                                  <a:lumOff val="5000"/>
                                </a:schemeClr>
                              </a:solidFill>
                              <a:latin typeface="Courier New" charset="0"/>
                              <a:ea typeface="Courier New" charset="0"/>
                              <a:cs typeface="Courier New" charset="0"/>
                            </a:rPr>
                            <a:t>np.exp</a:t>
                          </a:r>
                          <a:r>
                            <a:rPr lang="en-US" sz="1600" b="0" baseline="0" dirty="0">
                              <a:solidFill>
                                <a:schemeClr val="tx1">
                                  <a:lumMod val="95000"/>
                                  <a:lumOff val="5000"/>
                                </a:schemeClr>
                              </a:solidFill>
                              <a:latin typeface="Courier New" charset="0"/>
                              <a:ea typeface="Courier New" charset="0"/>
                              <a:cs typeface="Courier New" charset="0"/>
                            </a:rPr>
                            <a:t>(x)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2"/>
                      </a:ext>
                    </a:extLst>
                  </a:tr>
                  <a:tr h="660615">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r>
                                  <a:rPr lang="en-US" sz="1700" b="0" smtClean="0">
                                    <a:latin typeface="Cambria Math" charset="0"/>
                                  </a:rPr>
                                  <m:t>=</m:t>
                                </m:r>
                                <m:r>
                                  <a:rPr lang="en-US" sz="1700" b="0" i="1">
                                    <a:latin typeface="Cambria Math" charset="0"/>
                                  </a:rPr>
                                  <m:t>1</m:t>
                                </m:r>
                                <m:r>
                                  <a:rPr lang="en-US" sz="1700" b="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b="0" i="1" smtClean="0">
                                        <a:latin typeface="Cambria Math" panose="02040503050406030204" pitchFamily="18" charset="0"/>
                                      </a:rPr>
                                    </m:ctrlPr>
                                  </m:fPr>
                                  <m:num>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3</m:t>
                                        </m:r>
                                      </m:sub>
                                    </m:sSub>
                                  </m:num>
                                  <m:den>
                                    <m:r>
                                      <a:rPr lang="en-US" sz="1700" b="0" i="1" smtClean="0">
                                        <a:latin typeface="Cambria Math" charset="0"/>
                                      </a:rPr>
                                      <m:t>𝜕</m:t>
                                    </m:r>
                                    <m:sSub>
                                      <m:sSubPr>
                                        <m:ctrlPr>
                                          <a:rPr lang="en-US" sz="1700" b="0" i="1" smtClean="0">
                                            <a:latin typeface="Cambria Math" panose="02040503050406030204" pitchFamily="18" charset="0"/>
                                          </a:rPr>
                                        </m:ctrlPr>
                                      </m:sSubPr>
                                      <m:e>
                                        <m:r>
                                          <a:rPr lang="en-US" sz="1700" b="0" i="1" smtClean="0">
                                            <a:latin typeface="Cambria Math" charset="0"/>
                                          </a:rPr>
                                          <m:t>𝜉</m:t>
                                        </m:r>
                                      </m:e>
                                      <m:sub>
                                        <m:r>
                                          <a:rPr lang="en-US" sz="1700" b="0" i="1" smtClean="0">
                                            <a:latin typeface="Cambria Math" charset="0"/>
                                          </a:rPr>
                                          <m:t>2</m:t>
                                        </m:r>
                                      </m:sub>
                                    </m:sSub>
                                  </m:den>
                                </m:f>
                                <m:r>
                                  <a:rPr lang="en-US" sz="1700" b="0" smtClean="0">
                                    <a:latin typeface="Cambria Math" charset="0"/>
                                  </a:rPr>
                                  <m:t>=</m:t>
                                </m:r>
                                <m:r>
                                  <a:rPr lang="en-US" sz="1700" b="0" i="1" smtClean="0">
                                    <a:latin typeface="Cambria Math" charset="0"/>
                                  </a:rPr>
                                  <m:t>1</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x3(x):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derx3(x):</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a:solidFill>
                                <a:schemeClr val="tx1">
                                  <a:lumMod val="95000"/>
                                  <a:lumOff val="5000"/>
                                </a:schemeClr>
                              </a:solidFill>
                              <a:latin typeface="Courier New" charset="0"/>
                              <a:ea typeface="Courier New" charset="0"/>
                              <a:cs typeface="Courier New" charset="0"/>
                            </a:rPr>
                            <a:t>      </a:t>
                          </a:r>
                          <a:r>
                            <a:rPr lang="en-US" sz="1600" b="0" kern="1200" baseline="0" dirty="0">
                              <a:solidFill>
                                <a:schemeClr val="tx1">
                                  <a:lumMod val="95000"/>
                                  <a:lumOff val="5000"/>
                                </a:schemeClr>
                              </a:solidFill>
                              <a:latin typeface="Courier New" charset="0"/>
                              <a:ea typeface="Courier New" charset="0"/>
                              <a:cs typeface="Courier New" charset="0"/>
                            </a:rPr>
                            <a:t> </a:t>
                          </a:r>
                          <a:r>
                            <a:rPr lang="en-US" sz="1600" b="0" kern="1200" dirty="0">
                              <a:solidFill>
                                <a:schemeClr val="tx1">
                                  <a:lumMod val="95000"/>
                                  <a:lumOff val="5000"/>
                                </a:schemeClr>
                              </a:solidFill>
                              <a:latin typeface="Courier New" charset="0"/>
                              <a:ea typeface="Courier New" charset="0"/>
                              <a:cs typeface="Courier New" charset="0"/>
                            </a:rPr>
                            <a:t>return 1 </a:t>
                          </a:r>
                        </a:p>
                      </a:txBody>
                      <a:tcPr marL="109000" marR="109000" marT="54500" marB="54500"/>
                    </a:tc>
                    <a:extLst>
                      <a:ext uri="{0D108BD9-81ED-4DB2-BD59-A6C34878D82A}">
                        <a16:rowId xmlns:a16="http://schemas.microsoft.com/office/drawing/2014/main" val="10003"/>
                      </a:ext>
                    </a:extLst>
                  </a:tr>
                  <a:tr h="759159">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r>
                                  <a:rPr lang="en-US" sz="1700">
                                    <a:latin typeface="Cambria Math" charset="0"/>
                                  </a:rPr>
                                  <m:t>=</m:t>
                                </m:r>
                                <m:f>
                                  <m:fPr>
                                    <m:ctrlPr>
                                      <a:rPr lang="mr-IN" sz="1700" i="1">
                                        <a:latin typeface="Cambria Math" panose="02040503050406030204" pitchFamily="18" charset="0"/>
                                      </a:rPr>
                                    </m:ctrlPr>
                                  </m:fPr>
                                  <m:num>
                                    <m:r>
                                      <a:rPr lang="en-US" sz="1700">
                                        <a:latin typeface="Cambria Math" charset="0"/>
                                      </a:rPr>
                                      <m:t>1</m:t>
                                    </m:r>
                                  </m:num>
                                  <m:den>
                                    <m:sSub>
                                      <m:sSubPr>
                                        <m:ctrlPr>
                                          <a:rPr lang="en-US" sz="1700" i="1">
                                            <a:latin typeface="Cambria Math" panose="02040503050406030204" pitchFamily="18" charset="0"/>
                                          </a:rPr>
                                        </m:ctrlPr>
                                      </m:sSubPr>
                                      <m:e>
                                        <m:r>
                                          <a:rPr lang="en-US" sz="1700">
                                            <a:latin typeface="Cambria Math" charset="0"/>
                                          </a:rPr>
                                          <m:t>𝜉</m:t>
                                        </m:r>
                                      </m:e>
                                      <m:sub>
                                        <m:r>
                                          <a:rPr lang="en-US" sz="1700">
                                            <a:latin typeface="Cambria Math" charset="0"/>
                                          </a:rPr>
                                          <m:t>3</m:t>
                                        </m:r>
                                      </m:sub>
                                    </m:sSub>
                                  </m:den>
                                </m:f>
                              </m:oMath>
                            </m:oMathPara>
                          </a14:m>
                          <a:endParaRPr lang="en-US" sz="1700" b="0" dirty="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3</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Sup>
                                      <m:sSubSupPr>
                                        <m:ctrlPr>
                                          <a:rPr lang="en-US" sz="1700" i="1" smtClean="0">
                                            <a:latin typeface="Cambria Math" panose="02040503050406030204" pitchFamily="18" charset="0"/>
                                          </a:rPr>
                                        </m:ctrlPr>
                                      </m:sSubSupPr>
                                      <m:e>
                                        <m:r>
                                          <a:rPr lang="en-US" sz="1700" smtClean="0">
                                            <a:latin typeface="Cambria Math" charset="0"/>
                                          </a:rPr>
                                          <m:t>𝜉</m:t>
                                        </m:r>
                                      </m:e>
                                      <m:sub>
                                        <m:r>
                                          <a:rPr lang="en-US" sz="1700" smtClean="0">
                                            <a:latin typeface="Cambria Math" charset="0"/>
                                          </a:rPr>
                                          <m:t>3</m:t>
                                        </m:r>
                                      </m:sub>
                                      <m:sup>
                                        <m:r>
                                          <a:rPr lang="en-US" sz="1700" smtClean="0">
                                            <a:latin typeface="Cambria Math" charset="0"/>
                                          </a:rPr>
                                          <m:t>2</m:t>
                                        </m:r>
                                      </m:sup>
                                    </m:sSubSup>
                                  </m:den>
                                </m:f>
                              </m:oMath>
                            </m:oMathPara>
                          </a14:m>
                          <a:endParaRPr lang="en-US" sz="170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1/(x)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derx4(x):</a:t>
                          </a:r>
                        </a:p>
                        <a:p>
                          <a:r>
                            <a:rPr lang="en-US" sz="1600" b="0" kern="1200" dirty="0">
                              <a:solidFill>
                                <a:schemeClr val="tx1">
                                  <a:lumMod val="95000"/>
                                  <a:lumOff val="5000"/>
                                </a:schemeClr>
                              </a:solidFill>
                              <a:latin typeface="Courier New" charset="0"/>
                              <a:ea typeface="Courier New" charset="0"/>
                              <a:cs typeface="Courier New" charset="0"/>
                            </a:rPr>
                            <a:t>       return  -(1/x)**(2)</a:t>
                          </a:r>
                        </a:p>
                      </a:txBody>
                      <a:tcPr marL="109000" marR="109000" marT="54500" marB="54500"/>
                    </a:tc>
                    <a:extLst>
                      <a:ext uri="{0D108BD9-81ED-4DB2-BD59-A6C34878D82A}">
                        <a16:rowId xmlns:a16="http://schemas.microsoft.com/office/drawing/2014/main" val="10004"/>
                      </a:ext>
                    </a:extLst>
                  </a:tr>
                  <a:tr h="660615">
                    <a:tc>
                      <a:txBody>
                        <a:bodyPr/>
                        <a:lstStyle/>
                        <a:p>
                          <a:pPr/>
                          <a14:m>
                            <m:oMathPara xmlns:m="http://schemas.openxmlformats.org/officeDocument/2006/math">
                              <m:oMathParaPr>
                                <m:jc m:val="centerGroup"/>
                              </m:oMathParaPr>
                              <m:oMath xmlns:m="http://schemas.openxmlformats.org/officeDocument/2006/math">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r>
                                  <a:rPr lang="en-US" sz="1700" smtClean="0">
                                    <a:latin typeface="Cambria Math" charset="0"/>
                                  </a:rPr>
                                  <m:t>=</m:t>
                                </m:r>
                                <m:func>
                                  <m:funcPr>
                                    <m:ctrlPr>
                                      <a:rPr lang="en-US" sz="1700" i="1" smtClean="0">
                                        <a:latin typeface="Cambria Math" panose="02040503050406030204" pitchFamily="18" charset="0"/>
                                      </a:rPr>
                                    </m:ctrlPr>
                                  </m:funcPr>
                                  <m:fName>
                                    <m:r>
                                      <m:rPr>
                                        <m:sty m:val="p"/>
                                      </m:rPr>
                                      <a:rPr lang="en-US" sz="1700" smtClean="0">
                                        <a:latin typeface="Cambria Math" charset="0"/>
                                      </a:rPr>
                                      <m:t>log</m:t>
                                    </m:r>
                                  </m:fName>
                                  <m:e>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r>
                                  <a:rPr lang="en-US" sz="1700" smtClean="0">
                                    <a:latin typeface="Cambria Math" charset="0"/>
                                  </a:rPr>
                                  <m:t>=</m:t>
                                </m:r>
                                <m:f>
                                  <m:fPr>
                                    <m:ctrlPr>
                                      <a:rPr lang="mr-IN" sz="1700" i="1" smtClean="0">
                                        <a:latin typeface="Cambria Math" panose="02040503050406030204" pitchFamily="18" charset="0"/>
                                      </a:rPr>
                                    </m:ctrlPr>
                                  </m:fPr>
                                  <m:num>
                                    <m:r>
                                      <a:rPr lang="en-US" sz="1700" smtClean="0">
                                        <a:latin typeface="Cambria Math" charset="0"/>
                                      </a:rPr>
                                      <m:t>1</m:t>
                                    </m:r>
                                  </m:num>
                                  <m:den>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4</m:t>
                                        </m:r>
                                      </m:sub>
                                    </m:sSub>
                                  </m:den>
                                </m:f>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der1(x):</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en-US" sz="1800" b="0" baseline="0" dirty="0" err="1">
                              <a:solidFill>
                                <a:schemeClr val="tx1">
                                  <a:lumMod val="95000"/>
                                  <a:lumOff val="5000"/>
                                </a:schemeClr>
                              </a:solidFill>
                              <a:latin typeface="Courier New" charset="0"/>
                              <a:ea typeface="Courier New" charset="0"/>
                              <a:cs typeface="Courier New" charset="0"/>
                            </a:rPr>
                            <a:t>np.log</a:t>
                          </a:r>
                          <a:r>
                            <a:rPr lang="en-US" sz="1800" b="0" baseline="0" dirty="0">
                              <a:solidFill>
                                <a:schemeClr val="tx1">
                                  <a:lumMod val="95000"/>
                                  <a:lumOff val="5000"/>
                                </a:schemeClr>
                              </a:solidFill>
                              <a:latin typeface="Courier New" charset="0"/>
                              <a:ea typeface="Courier New" charset="0"/>
                              <a:cs typeface="Courier New" charset="0"/>
                            </a:rPr>
                            <a:t>(x)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a:solidFill>
                                <a:schemeClr val="tx1">
                                  <a:lumMod val="95000"/>
                                  <a:lumOff val="5000"/>
                                </a:schemeClr>
                              </a:solidFill>
                              <a:latin typeface="Courier New" charset="0"/>
                              <a:ea typeface="Courier New" charset="0"/>
                              <a:cs typeface="Courier New" charset="0"/>
                            </a:rPr>
                            <a:t>def</a:t>
                          </a:r>
                          <a:r>
                            <a:rPr lang="en-US" sz="1600" b="0" kern="1200" dirty="0">
                              <a:solidFill>
                                <a:schemeClr val="tx1">
                                  <a:lumMod val="95000"/>
                                  <a:lumOff val="5000"/>
                                </a:schemeClr>
                              </a:solidFill>
                              <a:latin typeface="Courier New" charset="0"/>
                              <a:ea typeface="Courier New" charset="0"/>
                              <a:cs typeface="Courier New" charset="0"/>
                            </a:rPr>
                            <a:t> derx5(x)</a:t>
                          </a:r>
                        </a:p>
                        <a:p>
                          <a:r>
                            <a:rPr lang="en-US" sz="1600" b="0" kern="1200" baseline="0" dirty="0">
                              <a:solidFill>
                                <a:schemeClr val="tx1">
                                  <a:lumMod val="95000"/>
                                  <a:lumOff val="5000"/>
                                </a:schemeClr>
                              </a:solidFill>
                              <a:latin typeface="Courier New" charset="0"/>
                              <a:ea typeface="Courier New" charset="0"/>
                              <a:cs typeface="Courier New" charset="0"/>
                            </a:rPr>
                            <a:t>       r</a:t>
                          </a:r>
                          <a:r>
                            <a:rPr lang="en-US" sz="1600" b="0" kern="1200" dirty="0">
                              <a:solidFill>
                                <a:schemeClr val="tx1">
                                  <a:lumMod val="95000"/>
                                  <a:lumOff val="5000"/>
                                </a:schemeClr>
                              </a:solidFill>
                              <a:latin typeface="Courier New" charset="0"/>
                              <a:ea typeface="Courier New" charset="0"/>
                              <a:cs typeface="Courier New" charset="0"/>
                            </a:rPr>
                            <a:t>eturn 1/x </a:t>
                          </a:r>
                        </a:p>
                      </a:txBody>
                      <a:tcPr marL="109000" marR="109000" marT="54500" marB="54500"/>
                    </a:tc>
                    <a:extLst>
                      <a:ext uri="{0D108BD9-81ED-4DB2-BD59-A6C34878D82A}">
                        <a16:rowId xmlns:a16="http://schemas.microsoft.com/office/drawing/2014/main" val="10005"/>
                      </a:ext>
                    </a:extLst>
                  </a:tr>
                  <a:tr h="661258">
                    <a:tc>
                      <a:txBody>
                        <a:bodyPr/>
                        <a:lstStyle/>
                        <a:p>
                          <a:pPr/>
                          <a14:m>
                            <m:oMathPara xmlns:m="http://schemas.openxmlformats.org/officeDocument/2006/math">
                              <m:oMathParaPr>
                                <m:jc m:val="centerGroup"/>
                              </m:oMathParaPr>
                              <m:oMath xmlns:m="http://schemas.openxmlformats.org/officeDocument/2006/math">
                                <m:sSubSup>
                                  <m:sSubSupPr>
                                    <m:ctrlPr>
                                      <a:rPr lang="en-US" sz="1700" i="1" smtClean="0">
                                        <a:latin typeface="Cambria Math" panose="02040503050406030204" pitchFamily="18" charset="0"/>
                                      </a:rPr>
                                    </m:ctrlPr>
                                  </m:sSubSupPr>
                                  <m:e>
                                    <m:r>
                                      <a:rPr lang="en-US" sz="1700" smtClean="0">
                                        <a:latin typeface="Cambria Math" charset="0"/>
                                      </a:rPr>
                                      <m:t>ℒ</m:t>
                                    </m:r>
                                  </m:e>
                                  <m:sub>
                                    <m:r>
                                      <a:rPr lang="en-US" sz="1700" smtClean="0">
                                        <a:latin typeface="Cambria Math" charset="0"/>
                                      </a:rPr>
                                      <m:t>𝑖</m:t>
                                    </m:r>
                                  </m:sub>
                                  <m:sup>
                                    <m:r>
                                      <a:rPr lang="en-US" sz="1700" smtClean="0">
                                        <a:latin typeface="Cambria Math" charset="0"/>
                                      </a:rPr>
                                      <m:t>𝐴</m:t>
                                    </m:r>
                                  </m:sup>
                                </m:sSubSup>
                                <m:r>
                                  <a:rPr lang="en-US" sz="1700" smtClean="0">
                                    <a:latin typeface="Cambria Math" charset="0"/>
                                  </a:rPr>
                                  <m:t>=−</m:t>
                                </m:r>
                                <m:r>
                                  <a:rPr lang="en-US" sz="1700" smtClean="0">
                                    <a:latin typeface="Cambria Math" charset="0"/>
                                  </a:rPr>
                                  <m:t>𝑦</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oMath>
                            </m:oMathPara>
                          </a14:m>
                          <a:endParaRPr lang="en-US" sz="1700" b="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i="1" smtClean="0">
                                        <a:latin typeface="Cambria Math" panose="02040503050406030204" pitchFamily="18" charset="0"/>
                                      </a:rPr>
                                    </m:ctrlPr>
                                  </m:fPr>
                                  <m:num>
                                    <m:r>
                                      <a:rPr lang="en-US" sz="1700" b="0" i="1" smtClean="0">
                                        <a:latin typeface="Cambria Math" charset="0"/>
                                      </a:rPr>
                                      <m:t>𝜕</m:t>
                                    </m:r>
                                    <m:r>
                                      <a:rPr lang="en-US" sz="1700" smtClean="0">
                                        <a:latin typeface="Cambria Math" charset="0"/>
                                      </a:rPr>
                                      <m:t>ℒ</m:t>
                                    </m:r>
                                  </m:num>
                                  <m:den>
                                    <m:r>
                                      <a:rPr lang="en-US" sz="1700" b="0" i="1" smtClean="0">
                                        <a:latin typeface="Cambria Math" charset="0"/>
                                      </a:rPr>
                                      <m:t>𝜕</m:t>
                                    </m:r>
                                    <m:sSub>
                                      <m:sSubPr>
                                        <m:ctrlPr>
                                          <a:rPr lang="en-US" sz="1700" i="1" smtClean="0">
                                            <a:latin typeface="Cambria Math" panose="02040503050406030204" pitchFamily="18" charset="0"/>
                                          </a:rPr>
                                        </m:ctrlPr>
                                      </m:sSubPr>
                                      <m:e>
                                        <m:r>
                                          <a:rPr lang="en-US" sz="1700" smtClean="0">
                                            <a:latin typeface="Cambria Math" charset="0"/>
                                          </a:rPr>
                                          <m:t>𝜉</m:t>
                                        </m:r>
                                      </m:e>
                                      <m:sub>
                                        <m:r>
                                          <a:rPr lang="en-US" sz="1700" smtClean="0">
                                            <a:latin typeface="Cambria Math" charset="0"/>
                                          </a:rPr>
                                          <m:t>5</m:t>
                                        </m:r>
                                      </m:sub>
                                    </m:sSub>
                                  </m:den>
                                </m:f>
                                <m:r>
                                  <a:rPr lang="en-US" sz="1700" smtClean="0">
                                    <a:latin typeface="Cambria Math" charset="0"/>
                                  </a:rPr>
                                  <m:t>=−</m:t>
                                </m:r>
                                <m:r>
                                  <a:rPr lang="en-US" sz="1700" smtClean="0">
                                    <a:latin typeface="Cambria Math" charset="0"/>
                                  </a:rPr>
                                  <m:t>𝑦</m:t>
                                </m:r>
                              </m:oMath>
                            </m:oMathPara>
                          </a14:m>
                          <a:endParaRPr lang="en-US" sz="1700" b="0" dirty="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a:solidFill>
                                <a:schemeClr val="tx1">
                                  <a:lumMod val="95000"/>
                                  <a:lumOff val="5000"/>
                                </a:schemeClr>
                              </a:solidFill>
                              <a:latin typeface="Courier New" charset="0"/>
                              <a:ea typeface="Courier New" charset="0"/>
                              <a:cs typeface="Courier New" charset="0"/>
                            </a:rPr>
                            <a:t>def</a:t>
                          </a:r>
                          <a:r>
                            <a:rPr lang="en-US" sz="1800" b="0" dirty="0">
                              <a:solidFill>
                                <a:schemeClr val="tx1">
                                  <a:lumMod val="95000"/>
                                  <a:lumOff val="5000"/>
                                </a:schemeClr>
                              </a:solidFill>
                              <a:latin typeface="Courier New" charset="0"/>
                              <a:ea typeface="Courier New" charset="0"/>
                              <a:cs typeface="Courier New" charset="0"/>
                            </a:rPr>
                            <a:t> der1(</a:t>
                          </a:r>
                          <a:r>
                            <a:rPr lang="en-US" sz="1800" b="0" dirty="0" err="1">
                              <a:solidFill>
                                <a:schemeClr val="tx1">
                                  <a:lumMod val="95000"/>
                                  <a:lumOff val="5000"/>
                                </a:schemeClr>
                              </a:solidFill>
                              <a:latin typeface="Courier New" charset="0"/>
                              <a:ea typeface="Courier New" charset="0"/>
                              <a:cs typeface="Courier New" charset="0"/>
                            </a:rPr>
                            <a:t>y,x</a:t>
                          </a:r>
                          <a:r>
                            <a:rPr lang="en-US" sz="1800" b="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 </a:t>
                          </a:r>
                          <a:endParaRPr lang="en-US" sz="18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a:solidFill>
                                <a:schemeClr val="tx1">
                                  <a:lumMod val="95000"/>
                                  <a:lumOff val="5000"/>
                                </a:schemeClr>
                              </a:solidFill>
                              <a:latin typeface="Courier New" charset="0"/>
                              <a:ea typeface="Courier New" charset="0"/>
                              <a:cs typeface="Courier New" charset="0"/>
                            </a:rPr>
                            <a:t>    return</a:t>
                          </a:r>
                          <a:r>
                            <a:rPr lang="en-US" sz="1800" b="0" baseline="0" dirty="0">
                              <a:solidFill>
                                <a:schemeClr val="tx1">
                                  <a:lumMod val="95000"/>
                                  <a:lumOff val="5000"/>
                                </a:schemeClr>
                              </a:solidFill>
                              <a:latin typeface="Courier New" charset="0"/>
                              <a:ea typeface="Courier New" charset="0"/>
                              <a:cs typeface="Courier New" charset="0"/>
                            </a:rPr>
                            <a:t> </a:t>
                          </a:r>
                          <a:r>
                            <a:rPr lang="mr-IN" sz="1800" b="0" baseline="0" dirty="0">
                              <a:solidFill>
                                <a:schemeClr val="tx1">
                                  <a:lumMod val="95000"/>
                                  <a:lumOff val="5000"/>
                                </a:schemeClr>
                              </a:solidFill>
                              <a:latin typeface="Courier New" charset="0"/>
                              <a:ea typeface="Courier New" charset="0"/>
                              <a:cs typeface="Courier New" charset="0"/>
                            </a:rPr>
                            <a:t>–</a:t>
                          </a:r>
                          <a:r>
                            <a:rPr lang="en-US" sz="1800" b="0" baseline="0" dirty="0">
                              <a:solidFill>
                                <a:schemeClr val="tx1">
                                  <a:lumMod val="95000"/>
                                  <a:lumOff val="5000"/>
                                </a:schemeClr>
                              </a:solidFill>
                              <a:latin typeface="Courier New" charset="0"/>
                              <a:ea typeface="Courier New" charset="0"/>
                              <a:cs typeface="Courier New" charset="0"/>
                            </a:rPr>
                            <a:t>y*x </a:t>
                          </a:r>
                          <a:endParaRPr lang="en-US" sz="1800" b="0" dirty="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a:solidFill>
                                <a:schemeClr val="tx1">
                                  <a:lumMod val="95000"/>
                                  <a:lumOff val="5000"/>
                                </a:schemeClr>
                              </a:solidFill>
                              <a:latin typeface="Courier New" charset="0"/>
                              <a:ea typeface="Courier New" charset="0"/>
                              <a:cs typeface="Courier New" charset="0"/>
                            </a:rPr>
                            <a:t>def</a:t>
                          </a:r>
                          <a:r>
                            <a:rPr lang="en-US" sz="1600" b="0" dirty="0">
                              <a:solidFill>
                                <a:schemeClr val="tx1">
                                  <a:lumMod val="95000"/>
                                  <a:lumOff val="5000"/>
                                </a:schemeClr>
                              </a:solidFill>
                              <a:latin typeface="Courier New" charset="0"/>
                              <a:ea typeface="Courier New" charset="0"/>
                              <a:cs typeface="Courier New" charset="0"/>
                            </a:rPr>
                            <a:t> </a:t>
                          </a:r>
                          <a:r>
                            <a:rPr lang="en-US" sz="1600" b="0" dirty="0" err="1">
                              <a:solidFill>
                                <a:schemeClr val="tx1">
                                  <a:lumMod val="95000"/>
                                  <a:lumOff val="5000"/>
                                </a:schemeClr>
                              </a:solidFill>
                              <a:latin typeface="Courier New" charset="0"/>
                              <a:ea typeface="Courier New" charset="0"/>
                              <a:cs typeface="Courier New" charset="0"/>
                            </a:rPr>
                            <a:t>derL</a:t>
                          </a:r>
                          <a:r>
                            <a:rPr lang="en-US" sz="1600" b="0" dirty="0">
                              <a:solidFill>
                                <a:schemeClr val="tx1">
                                  <a:lumMod val="95000"/>
                                  <a:lumOff val="5000"/>
                                </a:schemeClr>
                              </a:solidFill>
                              <a:latin typeface="Courier New" charset="0"/>
                              <a:ea typeface="Courier New" charset="0"/>
                              <a:cs typeface="Courier New" charset="0"/>
                            </a:rPr>
                            <a:t>(y):</a:t>
                          </a:r>
                          <a:r>
                            <a:rPr lang="en-US" sz="1600" b="0" baseline="0" dirty="0">
                              <a:solidFill>
                                <a:schemeClr val="tx1">
                                  <a:lumMod val="95000"/>
                                  <a:lumOff val="5000"/>
                                </a:schemeClr>
                              </a:solidFill>
                              <a:latin typeface="Courier New" charset="0"/>
                              <a:ea typeface="Courier New" charset="0"/>
                              <a:cs typeface="Courier New" charset="0"/>
                            </a:rPr>
                            <a:t> </a:t>
                          </a:r>
                          <a:endParaRPr lang="en-US" sz="1600" b="0" dirty="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a:solidFill>
                                <a:schemeClr val="tx1">
                                  <a:lumMod val="95000"/>
                                  <a:lumOff val="5000"/>
                                </a:schemeClr>
                              </a:solidFill>
                              <a:latin typeface="Courier New" charset="0"/>
                              <a:ea typeface="Courier New" charset="0"/>
                              <a:cs typeface="Courier New" charset="0"/>
                            </a:rPr>
                            <a:t>    return</a:t>
                          </a:r>
                          <a:r>
                            <a:rPr lang="en-US" sz="1600" b="0" baseline="0" dirty="0">
                              <a:solidFill>
                                <a:schemeClr val="tx1">
                                  <a:lumMod val="95000"/>
                                  <a:lumOff val="5000"/>
                                </a:schemeClr>
                              </a:solidFill>
                              <a:latin typeface="Courier New" charset="0"/>
                              <a:ea typeface="Courier New" charset="0"/>
                              <a:cs typeface="Courier New" charset="0"/>
                            </a:rPr>
                            <a:t> -y </a:t>
                          </a:r>
                          <a:endParaRPr lang="en-US" sz="1600" b="0" dirty="0">
                            <a:solidFill>
                              <a:schemeClr val="tx1">
                                <a:lumMod val="95000"/>
                                <a:lumOff val="5000"/>
                              </a:schemeClr>
                            </a:solidFill>
                            <a:latin typeface="Courier New" charset="0"/>
                            <a:ea typeface="Courier New" charset="0"/>
                            <a:cs typeface="Courier New" charset="0"/>
                          </a:endParaRPr>
                        </a:p>
                      </a:txBody>
                      <a:tcPr marL="109000" marR="109000" marT="54500" marB="54500"/>
                    </a:tc>
                    <a:extLst>
                      <a:ext uri="{0D108BD9-81ED-4DB2-BD59-A6C34878D82A}">
                        <a16:rowId xmlns:a16="http://schemas.microsoft.com/office/drawing/2014/main" val="10006"/>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2087910770"/>
                  </p:ext>
                </p:extLst>
              </p:nvPr>
            </p:nvGraphicFramePr>
            <p:xfrm>
              <a:off x="1006356" y="1615576"/>
              <a:ext cx="10430269" cy="4720517"/>
            </p:xfrm>
            <a:graphic>
              <a:graphicData uri="http://schemas.openxmlformats.org/drawingml/2006/table">
                <a:tbl>
                  <a:tblPr firstRow="1" bandRow="1">
                    <a:tableStyleId>{616DA210-FB5B-4158-B5E0-FEB733F419BA}</a:tableStyleId>
                  </a:tblPr>
                  <a:tblGrid>
                    <a:gridCol w="1558949"/>
                    <a:gridCol w="1517836"/>
                    <a:gridCol w="3514799"/>
                    <a:gridCol w="3838685"/>
                  </a:tblGrid>
                  <a:tr h="657640">
                    <a:tc>
                      <a:txBody>
                        <a:bodyPr/>
                        <a:lstStyle/>
                        <a:p>
                          <a:endParaRPr lang="en-US"/>
                        </a:p>
                      </a:txBody>
                      <a:tcPr marL="109000" marR="109000" marT="54500" marB="54500" anchor="ctr">
                        <a:blipFill rotWithShape="0">
                          <a:blip r:embed="rId2"/>
                          <a:stretch>
                            <a:fillRect l="-391" t="-3704" r="-569922" b="-629630"/>
                          </a:stretch>
                        </a:blipFill>
                      </a:tcPr>
                    </a:tc>
                    <a:tc>
                      <a:txBody>
                        <a:bodyPr/>
                        <a:lstStyle/>
                        <a:p>
                          <a:endParaRPr lang="en-US"/>
                        </a:p>
                      </a:txBody>
                      <a:tcPr marL="109000" marR="109000" marT="54500" marB="54500">
                        <a:blipFill rotWithShape="0">
                          <a:blip r:embed="rId2"/>
                          <a:stretch>
                            <a:fillRect l="-103213" t="-3704" r="-485944" b="-6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x0(x):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derx0():</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1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103704" r="-569922" b="-529630"/>
                          </a:stretch>
                        </a:blipFill>
                      </a:tcPr>
                    </a:tc>
                    <a:tc>
                      <a:txBody>
                        <a:bodyPr/>
                        <a:lstStyle/>
                        <a:p>
                          <a:endParaRPr lang="en-US"/>
                        </a:p>
                      </a:txBody>
                      <a:tcPr marL="109000" marR="109000" marT="54500" marB="54500">
                        <a:blipFill rotWithShape="0">
                          <a:blip r:embed="rId2"/>
                          <a:stretch>
                            <a:fillRect l="-103213" t="-103704" r="-485944" b="-52963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x1(</a:t>
                          </a:r>
                          <a:r>
                            <a:rPr lang="en-US" sz="1800" b="0" dirty="0" err="1" smtClean="0">
                              <a:solidFill>
                                <a:schemeClr val="tx1">
                                  <a:lumMod val="95000"/>
                                  <a:lumOff val="5000"/>
                                </a:schemeClr>
                              </a:solidFill>
                              <a:latin typeface="Courier New" charset="0"/>
                              <a:ea typeface="Courier New" charset="0"/>
                              <a:cs typeface="Courier New" charset="0"/>
                            </a:rPr>
                            <a:t>a,x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a*X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derx1(</a:t>
                          </a:r>
                          <a:r>
                            <a:rPr lang="en-US" sz="1600" b="0" dirty="0" err="1" smtClean="0">
                              <a:solidFill>
                                <a:schemeClr val="tx1">
                                  <a:lumMod val="95000"/>
                                  <a:lumOff val="5000"/>
                                </a:schemeClr>
                              </a:solidFill>
                              <a:latin typeface="Courier New" charset="0"/>
                              <a:ea typeface="Courier New" charset="0"/>
                              <a:cs typeface="Courier New" charset="0"/>
                            </a:rPr>
                            <a:t>a,x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201835" r="-569922" b="-424771"/>
                          </a:stretch>
                        </a:blipFill>
                      </a:tcPr>
                    </a:tc>
                    <a:tc>
                      <a:txBody>
                        <a:bodyPr/>
                        <a:lstStyle/>
                        <a:p>
                          <a:endParaRPr lang="en-US"/>
                        </a:p>
                      </a:txBody>
                      <a:tcPr marL="109000" marR="109000" marT="54500" marB="54500">
                        <a:blipFill rotWithShape="0">
                          <a:blip r:embed="rId2"/>
                          <a:stretch>
                            <a:fillRect l="-103213" t="-201835" r="-485944" b="-42477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x2(x):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np.exp</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smtClean="0">
                              <a:solidFill>
                                <a:schemeClr val="tx1">
                                  <a:lumMod val="95000"/>
                                  <a:lumOff val="5000"/>
                                </a:schemeClr>
                              </a:solidFill>
                              <a:latin typeface="Courier New" charset="0"/>
                              <a:ea typeface="Courier New" charset="0"/>
                              <a:cs typeface="Courier New" charset="0"/>
                            </a:rPr>
                            <a:t>derx2(x</a:t>
                          </a:r>
                          <a:r>
                            <a:rPr lang="en-US" sz="1600" b="0" dirty="0" smtClean="0">
                              <a:solidFill>
                                <a:schemeClr val="tx1">
                                  <a:lumMod val="95000"/>
                                  <a:lumOff val="5000"/>
                                </a:schemeClr>
                              </a:solidFill>
                              <a:latin typeface="Courier New" charset="0"/>
                              <a:ea typeface="Courier New" charset="0"/>
                              <a:cs typeface="Courier New" charset="0"/>
                            </a:rPr>
                            <a:t>):</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a:t>
                          </a:r>
                          <a:r>
                            <a:rPr lang="en-US" sz="1600" b="0" baseline="0" dirty="0" err="1" smtClean="0">
                              <a:solidFill>
                                <a:schemeClr val="tx1">
                                  <a:lumMod val="95000"/>
                                  <a:lumOff val="5000"/>
                                </a:schemeClr>
                              </a:solidFill>
                              <a:latin typeface="Courier New" charset="0"/>
                              <a:ea typeface="Courier New" charset="0"/>
                              <a:cs typeface="Courier New" charset="0"/>
                            </a:rPr>
                            <a:t>np.exp</a:t>
                          </a:r>
                          <a:r>
                            <a:rPr lang="en-US" sz="1600" b="0" baseline="0" dirty="0" smtClean="0">
                              <a:solidFill>
                                <a:schemeClr val="tx1">
                                  <a:lumMod val="95000"/>
                                  <a:lumOff val="5000"/>
                                </a:schemeClr>
                              </a:solidFill>
                              <a:latin typeface="Courier New" charset="0"/>
                              <a:ea typeface="Courier New" charset="0"/>
                              <a:cs typeface="Courier New" charset="0"/>
                            </a:rPr>
                            <a:t>(x)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304630" r="-569922" b="-328704"/>
                          </a:stretch>
                        </a:blipFill>
                      </a:tcPr>
                    </a:tc>
                    <a:tc>
                      <a:txBody>
                        <a:bodyPr/>
                        <a:lstStyle/>
                        <a:p>
                          <a:endParaRPr lang="en-US"/>
                        </a:p>
                      </a:txBody>
                      <a:tcPr marL="109000" marR="109000" marT="54500" marB="54500">
                        <a:blipFill rotWithShape="0">
                          <a:blip r:embed="rId2"/>
                          <a:stretch>
                            <a:fillRect l="-103213" t="-304630" r="-485944" b="-32870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x3(x):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derx3(x</a:t>
                          </a:r>
                          <a:r>
                            <a:rPr lang="en-US" sz="1600" b="0" kern="1200" dirty="0" smtClean="0">
                              <a:solidFill>
                                <a:schemeClr val="tx1">
                                  <a:lumMod val="95000"/>
                                  <a:lumOff val="5000"/>
                                </a:schemeClr>
                              </a:solidFill>
                              <a:latin typeface="Courier New" charset="0"/>
                              <a:ea typeface="Courier New" charset="0"/>
                              <a:cs typeface="Courier New" charset="0"/>
                            </a:rPr>
                            <a:t>):</a:t>
                          </a: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baseline="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return 1 </a:t>
                          </a:r>
                        </a:p>
                      </a:txBody>
                      <a:tcPr marL="109000" marR="109000" marT="54500" marB="54500"/>
                    </a:tc>
                  </a:tr>
                  <a:tr h="759159">
                    <a:tc>
                      <a:txBody>
                        <a:bodyPr/>
                        <a:lstStyle/>
                        <a:p>
                          <a:endParaRPr lang="en-US"/>
                        </a:p>
                      </a:txBody>
                      <a:tcPr marL="109000" marR="109000" marT="54500" marB="54500" anchor="ctr">
                        <a:blipFill rotWithShape="0">
                          <a:blip r:embed="rId2"/>
                          <a:stretch>
                            <a:fillRect l="-391" t="-349600" r="-569922" b="-184000"/>
                          </a:stretch>
                        </a:blipFill>
                      </a:tcPr>
                    </a:tc>
                    <a:tc>
                      <a:txBody>
                        <a:bodyPr/>
                        <a:lstStyle/>
                        <a:p>
                          <a:endParaRPr lang="en-US"/>
                        </a:p>
                      </a:txBody>
                      <a:tcPr marL="109000" marR="109000" marT="54500" marB="54500">
                        <a:blipFill rotWithShape="0">
                          <a:blip r:embed="rId2"/>
                          <a:stretch>
                            <a:fillRect l="-103213" t="-349600" r="-485944" b="-184000"/>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1/(x)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derx4(x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dirty="0" smtClean="0">
                              <a:solidFill>
                                <a:schemeClr val="tx1">
                                  <a:lumMod val="95000"/>
                                  <a:lumOff val="5000"/>
                                </a:schemeClr>
                              </a:solidFill>
                              <a:latin typeface="Courier New" charset="0"/>
                              <a:ea typeface="Courier New" charset="0"/>
                              <a:cs typeface="Courier New" charset="0"/>
                            </a:rPr>
                            <a:t>       return  -(1/x)**(2)</a:t>
                          </a:r>
                          <a:endParaRPr lang="en-US" sz="1600" b="0" kern="1200" dirty="0">
                            <a:solidFill>
                              <a:schemeClr val="tx1">
                                <a:lumMod val="95000"/>
                                <a:lumOff val="5000"/>
                              </a:schemeClr>
                            </a:solidFill>
                            <a:latin typeface="Courier New" charset="0"/>
                            <a:ea typeface="Courier New" charset="0"/>
                            <a:cs typeface="Courier New" charset="0"/>
                          </a:endParaRPr>
                        </a:p>
                      </a:txBody>
                      <a:tcPr marL="109000" marR="109000" marT="54500" marB="54500"/>
                    </a:tc>
                  </a:tr>
                  <a:tr h="660615">
                    <a:tc>
                      <a:txBody>
                        <a:bodyPr/>
                        <a:lstStyle/>
                        <a:p>
                          <a:endParaRPr lang="en-US"/>
                        </a:p>
                      </a:txBody>
                      <a:tcPr marL="109000" marR="109000" marT="54500" marB="54500" anchor="ctr">
                        <a:blipFill rotWithShape="0">
                          <a:blip r:embed="rId2"/>
                          <a:stretch>
                            <a:fillRect l="-391" t="-520370" r="-569922" b="-112963"/>
                          </a:stretch>
                        </a:blipFill>
                      </a:tcPr>
                    </a:tc>
                    <a:tc>
                      <a:txBody>
                        <a:bodyPr/>
                        <a:lstStyle/>
                        <a:p>
                          <a:endParaRPr lang="en-US"/>
                        </a:p>
                      </a:txBody>
                      <a:tcPr marL="109000" marR="109000" marT="54500" marB="54500">
                        <a:blipFill rotWithShape="0">
                          <a:blip r:embed="rId2"/>
                          <a:stretch>
                            <a:fillRect l="-103213" t="-520370" r="-485944" b="-1129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der1(x):</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en-US" sz="1800" b="0" baseline="0" dirty="0" err="1" smtClean="0">
                              <a:solidFill>
                                <a:schemeClr val="tx1">
                                  <a:lumMod val="95000"/>
                                  <a:lumOff val="5000"/>
                                </a:schemeClr>
                              </a:solidFill>
                              <a:latin typeface="Courier New" charset="0"/>
                              <a:ea typeface="Courier New" charset="0"/>
                              <a:cs typeface="Courier New" charset="0"/>
                            </a:rPr>
                            <a:t>np.log</a:t>
                          </a:r>
                          <a:r>
                            <a:rPr lang="en-US" sz="1800" b="0" baseline="0" dirty="0" smtClean="0">
                              <a:solidFill>
                                <a:schemeClr val="tx1">
                                  <a:lumMod val="95000"/>
                                  <a:lumOff val="5000"/>
                                </a:schemeClr>
                              </a:solidFill>
                              <a:latin typeface="Courier New" charset="0"/>
                              <a:ea typeface="Courier New" charset="0"/>
                              <a:cs typeface="Courier New" charset="0"/>
                            </a:rPr>
                            <a:t>(x)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r>
                            <a:rPr lang="en-US" sz="1600" b="0" kern="1200" dirty="0" err="1" smtClean="0">
                              <a:solidFill>
                                <a:schemeClr val="tx1">
                                  <a:lumMod val="95000"/>
                                  <a:lumOff val="5000"/>
                                </a:schemeClr>
                              </a:solidFill>
                              <a:latin typeface="Courier New" charset="0"/>
                              <a:ea typeface="Courier New" charset="0"/>
                              <a:cs typeface="Courier New" charset="0"/>
                            </a:rPr>
                            <a:t>def</a:t>
                          </a:r>
                          <a:r>
                            <a:rPr lang="en-US" sz="1600" b="0" kern="1200" dirty="0" smtClean="0">
                              <a:solidFill>
                                <a:schemeClr val="tx1">
                                  <a:lumMod val="95000"/>
                                  <a:lumOff val="5000"/>
                                </a:schemeClr>
                              </a:solidFill>
                              <a:latin typeface="Courier New" charset="0"/>
                              <a:ea typeface="Courier New" charset="0"/>
                              <a:cs typeface="Courier New" charset="0"/>
                            </a:rPr>
                            <a:t> </a:t>
                          </a:r>
                          <a:r>
                            <a:rPr lang="en-US" sz="1600" b="0" kern="1200" dirty="0" smtClean="0">
                              <a:solidFill>
                                <a:schemeClr val="tx1">
                                  <a:lumMod val="95000"/>
                                  <a:lumOff val="5000"/>
                                </a:schemeClr>
                              </a:solidFill>
                              <a:latin typeface="Courier New" charset="0"/>
                              <a:ea typeface="Courier New" charset="0"/>
                              <a:cs typeface="Courier New" charset="0"/>
                            </a:rPr>
                            <a:t>derx5(x</a:t>
                          </a:r>
                          <a:r>
                            <a:rPr lang="en-US" sz="1600" b="0" kern="1200" dirty="0" smtClean="0">
                              <a:solidFill>
                                <a:schemeClr val="tx1">
                                  <a:lumMod val="95000"/>
                                  <a:lumOff val="5000"/>
                                </a:schemeClr>
                              </a:solidFill>
                              <a:latin typeface="Courier New" charset="0"/>
                              <a:ea typeface="Courier New" charset="0"/>
                              <a:cs typeface="Courier New" charset="0"/>
                            </a:rPr>
                            <a:t>)</a:t>
                          </a:r>
                        </a:p>
                        <a:p>
                          <a:r>
                            <a:rPr lang="en-US" sz="1600" b="0" kern="1200" baseline="0" dirty="0" smtClean="0">
                              <a:solidFill>
                                <a:schemeClr val="tx1">
                                  <a:lumMod val="95000"/>
                                  <a:lumOff val="5000"/>
                                </a:schemeClr>
                              </a:solidFill>
                              <a:latin typeface="Courier New" charset="0"/>
                              <a:ea typeface="Courier New" charset="0"/>
                              <a:cs typeface="Courier New" charset="0"/>
                            </a:rPr>
                            <a:t>       r</a:t>
                          </a:r>
                          <a:r>
                            <a:rPr lang="en-US" sz="1600" b="0" kern="1200" dirty="0" smtClean="0">
                              <a:solidFill>
                                <a:schemeClr val="tx1">
                                  <a:lumMod val="95000"/>
                                  <a:lumOff val="5000"/>
                                </a:schemeClr>
                              </a:solidFill>
                              <a:latin typeface="Courier New" charset="0"/>
                              <a:ea typeface="Courier New" charset="0"/>
                              <a:cs typeface="Courier New" charset="0"/>
                            </a:rPr>
                            <a:t>eturn 1/x </a:t>
                          </a:r>
                        </a:p>
                      </a:txBody>
                      <a:tcPr marL="109000" marR="109000" marT="54500" marB="54500"/>
                    </a:tc>
                  </a:tr>
                  <a:tr h="661258">
                    <a:tc>
                      <a:txBody>
                        <a:bodyPr/>
                        <a:lstStyle/>
                        <a:p>
                          <a:endParaRPr lang="en-US"/>
                        </a:p>
                      </a:txBody>
                      <a:tcPr marL="109000" marR="109000" marT="54500" marB="54500" anchor="ctr">
                        <a:blipFill rotWithShape="0">
                          <a:blip r:embed="rId2"/>
                          <a:stretch>
                            <a:fillRect l="-391" t="-614679" r="-569922" b="-11927"/>
                          </a:stretch>
                        </a:blipFill>
                      </a:tcPr>
                    </a:tc>
                    <a:tc>
                      <a:txBody>
                        <a:bodyPr/>
                        <a:lstStyle/>
                        <a:p>
                          <a:endParaRPr lang="en-US"/>
                        </a:p>
                      </a:txBody>
                      <a:tcPr marL="109000" marR="109000" marT="54500" marB="54500">
                        <a:blipFill rotWithShape="0">
                          <a:blip r:embed="rId2"/>
                          <a:stretch>
                            <a:fillRect l="-103213" t="-614679" r="-485944" b="-1192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err="1" smtClean="0">
                              <a:solidFill>
                                <a:schemeClr val="tx1">
                                  <a:lumMod val="95000"/>
                                  <a:lumOff val="5000"/>
                                </a:schemeClr>
                              </a:solidFill>
                              <a:latin typeface="Courier New" charset="0"/>
                              <a:ea typeface="Courier New" charset="0"/>
                              <a:cs typeface="Courier New" charset="0"/>
                            </a:rPr>
                            <a:t>def</a:t>
                          </a:r>
                          <a:r>
                            <a:rPr lang="en-US" sz="1800" b="0" dirty="0" smtClean="0">
                              <a:solidFill>
                                <a:schemeClr val="tx1">
                                  <a:lumMod val="95000"/>
                                  <a:lumOff val="5000"/>
                                </a:schemeClr>
                              </a:solidFill>
                              <a:latin typeface="Courier New" charset="0"/>
                              <a:ea typeface="Courier New" charset="0"/>
                              <a:cs typeface="Courier New" charset="0"/>
                            </a:rPr>
                            <a:t> der1(</a:t>
                          </a:r>
                          <a:r>
                            <a:rPr lang="en-US" sz="1800" b="0" dirty="0" err="1" smtClean="0">
                              <a:solidFill>
                                <a:schemeClr val="tx1">
                                  <a:lumMod val="95000"/>
                                  <a:lumOff val="5000"/>
                                </a:schemeClr>
                              </a:solidFill>
                              <a:latin typeface="Courier New" charset="0"/>
                              <a:ea typeface="Courier New" charset="0"/>
                              <a:cs typeface="Courier New" charset="0"/>
                            </a:rPr>
                            <a:t>y,x</a:t>
                          </a:r>
                          <a:r>
                            <a:rPr lang="en-US" sz="1800" b="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 </a:t>
                          </a:r>
                          <a:endParaRPr lang="en-US" sz="18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95000"/>
                                  <a:lumOff val="5000"/>
                                </a:schemeClr>
                              </a:solidFill>
                              <a:latin typeface="Courier New" charset="0"/>
                              <a:ea typeface="Courier New" charset="0"/>
                              <a:cs typeface="Courier New" charset="0"/>
                            </a:rPr>
                            <a:t>    return</a:t>
                          </a:r>
                          <a:r>
                            <a:rPr lang="en-US" sz="1800" b="0" baseline="0" dirty="0" smtClean="0">
                              <a:solidFill>
                                <a:schemeClr val="tx1">
                                  <a:lumMod val="95000"/>
                                  <a:lumOff val="5000"/>
                                </a:schemeClr>
                              </a:solidFill>
                              <a:latin typeface="Courier New" charset="0"/>
                              <a:ea typeface="Courier New" charset="0"/>
                              <a:cs typeface="Courier New" charset="0"/>
                            </a:rPr>
                            <a:t> </a:t>
                          </a:r>
                          <a:r>
                            <a:rPr lang="mr-IN" sz="1800" b="0" baseline="0" dirty="0" smtClean="0">
                              <a:solidFill>
                                <a:schemeClr val="tx1">
                                  <a:lumMod val="95000"/>
                                  <a:lumOff val="5000"/>
                                </a:schemeClr>
                              </a:solidFill>
                              <a:latin typeface="Courier New" charset="0"/>
                              <a:ea typeface="Courier New" charset="0"/>
                              <a:cs typeface="Courier New" charset="0"/>
                            </a:rPr>
                            <a:t>–</a:t>
                          </a:r>
                          <a:r>
                            <a:rPr lang="en-US" sz="1800" b="0" baseline="0" dirty="0" smtClean="0">
                              <a:solidFill>
                                <a:schemeClr val="tx1">
                                  <a:lumMod val="95000"/>
                                  <a:lumOff val="5000"/>
                                </a:schemeClr>
                              </a:solidFill>
                              <a:latin typeface="Courier New" charset="0"/>
                              <a:ea typeface="Courier New" charset="0"/>
                              <a:cs typeface="Courier New" charset="0"/>
                            </a:rPr>
                            <a:t>y*x </a:t>
                          </a:r>
                          <a:endParaRPr lang="en-US" sz="18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err="1" smtClean="0">
                              <a:solidFill>
                                <a:schemeClr val="tx1">
                                  <a:lumMod val="95000"/>
                                  <a:lumOff val="5000"/>
                                </a:schemeClr>
                              </a:solidFill>
                              <a:latin typeface="Courier New" charset="0"/>
                              <a:ea typeface="Courier New" charset="0"/>
                              <a:cs typeface="Courier New" charset="0"/>
                            </a:rPr>
                            <a:t>def</a:t>
                          </a:r>
                          <a:r>
                            <a:rPr lang="en-US" sz="1600" b="0" dirty="0" smtClean="0">
                              <a:solidFill>
                                <a:schemeClr val="tx1">
                                  <a:lumMod val="95000"/>
                                  <a:lumOff val="5000"/>
                                </a:schemeClr>
                              </a:solidFill>
                              <a:latin typeface="Courier New" charset="0"/>
                              <a:ea typeface="Courier New" charset="0"/>
                              <a:cs typeface="Courier New" charset="0"/>
                            </a:rPr>
                            <a:t> </a:t>
                          </a:r>
                          <a:r>
                            <a:rPr lang="en-US" sz="1600" b="0" dirty="0" err="1" smtClean="0">
                              <a:solidFill>
                                <a:schemeClr val="tx1">
                                  <a:lumMod val="95000"/>
                                  <a:lumOff val="5000"/>
                                </a:schemeClr>
                              </a:solidFill>
                              <a:latin typeface="Courier New" charset="0"/>
                              <a:ea typeface="Courier New" charset="0"/>
                              <a:cs typeface="Courier New" charset="0"/>
                            </a:rPr>
                            <a:t>derL</a:t>
                          </a:r>
                          <a:r>
                            <a:rPr lang="en-US" sz="1600" b="0" dirty="0" smtClean="0">
                              <a:solidFill>
                                <a:schemeClr val="tx1">
                                  <a:lumMod val="95000"/>
                                  <a:lumOff val="5000"/>
                                </a:schemeClr>
                              </a:solidFill>
                              <a:latin typeface="Courier New" charset="0"/>
                              <a:ea typeface="Courier New" charset="0"/>
                              <a:cs typeface="Courier New" charset="0"/>
                            </a:rPr>
                            <a:t>(y):</a:t>
                          </a:r>
                          <a:r>
                            <a:rPr lang="en-US" sz="1600" b="0" baseline="0" dirty="0" smtClean="0">
                              <a:solidFill>
                                <a:schemeClr val="tx1">
                                  <a:lumMod val="95000"/>
                                  <a:lumOff val="5000"/>
                                </a:schemeClr>
                              </a:solidFill>
                              <a:latin typeface="Courier New" charset="0"/>
                              <a:ea typeface="Courier New" charset="0"/>
                              <a:cs typeface="Courier New" charset="0"/>
                            </a:rPr>
                            <a:t> </a:t>
                          </a:r>
                          <a:endParaRPr lang="en-US" sz="1600" b="0" dirty="0" smtClean="0">
                            <a:solidFill>
                              <a:schemeClr val="tx1">
                                <a:lumMod val="95000"/>
                                <a:lumOff val="5000"/>
                              </a:schemeClr>
                            </a:solidFill>
                            <a:latin typeface="Courier New" charset="0"/>
                            <a:ea typeface="Courier New" charset="0"/>
                            <a:cs typeface="Courier New" charset="0"/>
                          </a:endParaRPr>
                        </a:p>
                        <a:p>
                          <a:pPr marL="0" marR="0" indent="0" algn="l" defTabSz="457182"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95000"/>
                                  <a:lumOff val="5000"/>
                                </a:schemeClr>
                              </a:solidFill>
                              <a:latin typeface="Courier New" charset="0"/>
                              <a:ea typeface="Courier New" charset="0"/>
                              <a:cs typeface="Courier New" charset="0"/>
                            </a:rPr>
                            <a:t>    return</a:t>
                          </a:r>
                          <a:r>
                            <a:rPr lang="en-US" sz="1600" b="0" baseline="0" dirty="0" smtClean="0">
                              <a:solidFill>
                                <a:schemeClr val="tx1">
                                  <a:lumMod val="95000"/>
                                  <a:lumOff val="5000"/>
                                </a:schemeClr>
                              </a:solidFill>
                              <a:latin typeface="Courier New" charset="0"/>
                              <a:ea typeface="Courier New" charset="0"/>
                              <a:cs typeface="Courier New" charset="0"/>
                            </a:rPr>
                            <a:t> -y </a:t>
                          </a:r>
                          <a:endParaRPr lang="en-US" sz="1600" b="0" dirty="0" smtClean="0">
                            <a:solidFill>
                              <a:schemeClr val="tx1">
                                <a:lumMod val="95000"/>
                                <a:lumOff val="5000"/>
                              </a:schemeClr>
                            </a:solidFill>
                            <a:latin typeface="Courier New" charset="0"/>
                            <a:ea typeface="Courier New" charset="0"/>
                            <a:cs typeface="Courier New" charset="0"/>
                          </a:endParaRPr>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2. We create the computational graph </a:t>
            </a:r>
            <a:r>
              <a:rPr lang="mr-IN" dirty="0"/>
              <a:t>…</a:t>
            </a:r>
            <a:r>
              <a:rPr lang="en-US" dirty="0"/>
              <a:t> </a:t>
            </a:r>
          </a:p>
          <a:p>
            <a:endParaRPr lang="en-US" dirty="0"/>
          </a:p>
          <a:p>
            <a:r>
              <a:rPr lang="en-US" dirty="0"/>
              <a:t>	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5" grpId="0" uiExpand="1"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69</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X</a:t>
            </a: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br>
                    <a:rPr lang="en-US" b="0" dirty="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a:solidFill>
                        <a:schemeClr val="tx1">
                          <a:lumMod val="75000"/>
                          <a:lumOff val="25000"/>
                        </a:schemeClr>
                      </a:solidFill>
                    </a:rPr>
                    <a:t>=X</a:t>
                  </a:r>
                </a:p>
              </p:txBody>
            </p:sp>
          </mc:Choice>
          <mc:Fallback xmlns="">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363403" y="2469356"/>
            <a:ext cx="1982077" cy="834438"/>
            <a:chOff x="2824702" y="2798805"/>
            <a:chExt cx="1982077" cy="834438"/>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24702" y="2955813"/>
                  <a:ext cx="1352422" cy="67743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panose="02040503050406030204" pitchFamily="18"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24702" y="2955813"/>
                  <a:ext cx="1352422" cy="677430"/>
                </a:xfrm>
                <a:prstGeom prst="rect">
                  <a:avLst/>
                </a:prstGeom>
                <a:blipFill rotWithShape="0">
                  <a:blip r:embed="rId6"/>
                  <a:stretch>
                    <a:fillRect l="-901" b="-5405"/>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panose="02040503050406030204" pitchFamily="18"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panose="02040503050406030204" pitchFamily="18"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r>
                <a:rPr lang="en-US" dirty="0">
                  <a:solidFill>
                    <a:schemeClr val="tx1">
                      <a:lumMod val="75000"/>
                      <a:lumOff val="25000"/>
                    </a:schemeClr>
                  </a:solidFill>
                </a:rPr>
                <a:t> </a:t>
              </a: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b="0" i="1" smtClean="0">
                                    <a:latin typeface="Cambria Math" panose="02040503050406030204" pitchFamily="18"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panose="02040503050406030204" pitchFamily="18"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y</a:t>
            </a: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panose="02040503050406030204" pitchFamily="18"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1+</m:t>
                              </m:r>
                              <m:sSup>
                                <m:sSupPr>
                                  <m:ctrlPr>
                                    <a:rPr lang="en-US" i="1">
                                      <a:latin typeface="Cambria Math" panose="02040503050406030204" pitchFamily="18" charset="0"/>
                                    </a:rPr>
                                  </m:ctrlPr>
                                </m:sSupPr>
                                <m:e>
                                  <m:r>
                                    <a:rPr lang="en-US" i="1">
                                      <a:latin typeface="Cambria Math" charset="0"/>
                                    </a:rPr>
                                    <m:t>𝑒</m:t>
                                  </m:r>
                                </m:e>
                                <m:sup>
                                  <m:r>
                                    <a:rPr lang="en-US" i="1">
                                      <a:latin typeface="Cambria Math" charset="0"/>
                                    </a:rPr>
                                    <m:t>−</m:t>
                                  </m:r>
                                  <m:sSup>
                                    <m:sSupPr>
                                      <m:ctrlPr>
                                        <a:rPr lang="en-US" i="1">
                                          <a:latin typeface="Cambria Math" panose="02040503050406030204" pitchFamily="18"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a:t>Computational Graph</a:t>
            </a:r>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a:p>
        </p:txBody>
      </p:sp>
    </p:spTree>
    <p:extLst>
      <p:ext uri="{BB962C8B-B14F-4D97-AF65-F5344CB8AC3E}">
        <p14:creationId xmlns:p14="http://schemas.microsoft.com/office/powerpoint/2010/main" val="1754056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altogether </a:t>
            </a:r>
          </a:p>
        </p:txBody>
      </p:sp>
      <p:sp>
        <p:nvSpPr>
          <p:cNvPr id="3" name="Content Placeholder 2"/>
          <p:cNvSpPr>
            <a:spLocks noGrp="1"/>
          </p:cNvSpPr>
          <p:nvPr>
            <p:ph idx="1"/>
          </p:nvPr>
        </p:nvSpPr>
        <p:spPr/>
        <p:txBody>
          <a:bodyPr/>
          <a:lstStyle/>
          <a:p>
            <a:r>
              <a:rPr lang="en-US" sz="2400" dirty="0"/>
              <a:t>1. We specify the network structure </a:t>
            </a:r>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W</a:t>
                  </a:r>
                  <a:r>
                    <a:rPr lang="en-US" baseline="-25000" dirty="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lumMod val="75000"/>
                          <a:lumOff val="25000"/>
                        </a:schemeClr>
                      </a:solidFill>
                    </a:rPr>
                    <a:t>W</a:t>
                  </a:r>
                  <a:r>
                    <a:rPr lang="en-US" baseline="-2500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panose="02040503050406030204" pitchFamily="18"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dirty="0"/>
              <a:t>We create the computational graph. </a:t>
            </a:r>
          </a:p>
          <a:p>
            <a:pPr marL="342900" indent="-342900">
              <a:buFont typeface="Arial" charset="0"/>
              <a:buChar char="•"/>
            </a:pPr>
            <a:r>
              <a:rPr lang="en-US" dirty="0"/>
              <a:t>At each node of the graph we create two functions:  and the partial derivatives</a:t>
            </a:r>
          </a:p>
          <a:p>
            <a:pPr marL="342900" indent="-342900">
              <a:buFont typeface="Arial" charset="0"/>
              <a:buChar char="•"/>
            </a:pPr>
            <a:r>
              <a:rPr lang="en-US" dirty="0"/>
              <a:t>Now we can either go forward or backward depending on the situation (in general) forward is easier to implement and to understand. The difference is clearer when there are multiple nodes per layer. </a:t>
            </a:r>
          </a:p>
          <a:p>
            <a:pPr marL="342900" indent="-342900">
              <a:buFont typeface="Arial" charset="0"/>
              <a:buChar char="•"/>
            </a:pPr>
            <a:endParaRPr lang="en-US" dirty="0"/>
          </a:p>
          <a:p>
            <a:endParaRPr lang="en-US" dirty="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Forward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gridCol w="1805282">
                      <a:extLst>
                        <a:ext uri="{9D8B030D-6E8A-4147-A177-3AD203B41FA5}">
                          <a16:colId xmlns:a16="http://schemas.microsoft.com/office/drawing/2014/main" val="20004"/>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smtClean="0">
                                        <a:latin typeface="Cambria Math" charset="0"/>
                                      </a:rPr>
                                      <m:t>𝑑</m:t>
                                    </m:r>
                                    <m:r>
                                      <a:rPr lang="en-US" sz="1400" b="1" i="1" smtClean="0">
                                        <a:latin typeface="Cambria Math" charset="0"/>
                                      </a:rPr>
                                      <m:t>ℒ</m:t>
                                    </m:r>
                                  </m:num>
                                  <m:den>
                                    <m:r>
                                      <a:rPr lang="en-US" sz="1400" smtClean="0">
                                        <a:latin typeface="Cambria Math" charset="0"/>
                                      </a:rPr>
                                      <m:t>𝑑</m:t>
                                    </m:r>
                                    <m:sSub>
                                      <m:sSubPr>
                                        <m:ctrlPr>
                                          <a:rPr lang="en-US" sz="1400" b="1" i="1" smtClean="0">
                                            <a:latin typeface="Cambria Math" panose="02040503050406030204" pitchFamily="18" charset="0"/>
                                          </a:rPr>
                                        </m:ctrlPr>
                                      </m:sSubPr>
                                      <m:e>
                                        <m:r>
                                          <a:rPr lang="en-US" sz="1400" b="1" i="1" smtClean="0">
                                            <a:latin typeface="Cambria Math" charset="0"/>
                                          </a:rPr>
                                          <m:t>𝝃</m:t>
                                        </m:r>
                                      </m:e>
                                      <m:sub>
                                        <m:r>
                                          <a:rPr lang="en-US" sz="1400" b="1" i="1" smtClean="0">
                                            <a:latin typeface="Cambria Math" charset="0"/>
                                          </a:rPr>
                                          <m:t>𝒏</m:t>
                                        </m:r>
                                      </m:sub>
                                    </m:sSub>
                                  </m:den>
                                </m:f>
                              </m:oMath>
                            </m:oMathPara>
                          </a14:m>
                          <a:endParaRPr lang="en-US" sz="1400" dirty="0">
                            <a:latin typeface="Karla" charset="0"/>
                            <a:ea typeface="Karla" charset="0"/>
                            <a:cs typeface="Karla" charset="0"/>
                          </a:endParaRP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3</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a:t> </a:t>
                          </a:r>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a:solidFill>
                                <a:schemeClr val="dk1"/>
                              </a:solidFill>
                              <a:effectLst/>
                              <a:latin typeface="+mn-lt"/>
                              <a:ea typeface="+mn-ea"/>
                              <a:cs typeface="+mn-cs"/>
                            </a:rPr>
                            <a:t>0.00037018372</a:t>
                          </a:r>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06033158"/>
                  </p:ext>
                </p:extLst>
              </p:nvPr>
            </p:nvGraphicFramePr>
            <p:xfrm>
              <a:off x="755374" y="983807"/>
              <a:ext cx="9703738" cy="4839495"/>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32384">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1149" r="-1351" b="-816092"/>
                          </a:stretch>
                        </a:blipFill>
                      </a:tcPr>
                    </a:tc>
                  </a:tr>
                  <a:tr h="514712">
                    <a:tc>
                      <a:txBody>
                        <a:bodyPr/>
                        <a:lstStyle/>
                        <a:p>
                          <a:endParaRPr lang="en-US"/>
                        </a:p>
                      </a:txBody>
                      <a:tcPr anchor="ctr">
                        <a:blipFill rotWithShape="0">
                          <a:blip r:embed="rId2"/>
                          <a:stretch>
                            <a:fillRect l="-224" t="-103529" r="-258072" b="-735294"/>
                          </a:stretch>
                        </a:blipFill>
                      </a:tcPr>
                    </a:tc>
                    <a:tc>
                      <a:txBody>
                        <a:bodyPr/>
                        <a:lstStyle/>
                        <a:p>
                          <a:endParaRPr lang="en-US"/>
                        </a:p>
                      </a:txBody>
                      <a:tcPr>
                        <a:blipFill rotWithShape="0">
                          <a:blip r:embed="rId2"/>
                          <a:stretch>
                            <a:fillRect l="-173256" t="-103529" r="-346124" b="-735294"/>
                          </a:stretch>
                        </a:blipFill>
                      </a:tcPr>
                    </a:tc>
                    <a:tc>
                      <a:txBody>
                        <a:bodyPr/>
                        <a:lstStyle/>
                        <a:p>
                          <a:endParaRPr lang="en-US"/>
                        </a:p>
                      </a:txBody>
                      <a:tcPr anchor="ctr">
                        <a:blipFill rotWithShape="0">
                          <a:blip r:embed="rId2"/>
                          <a:stretch>
                            <a:fillRect l="-238176" t="-103529"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0110" r="-258072" b="-586813"/>
                          </a:stretch>
                        </a:blipFill>
                      </a:tcPr>
                    </a:tc>
                    <a:tc>
                      <a:txBody>
                        <a:bodyPr/>
                        <a:lstStyle/>
                        <a:p>
                          <a:endParaRPr lang="en-US"/>
                        </a:p>
                      </a:txBody>
                      <a:tcPr>
                        <a:blipFill rotWithShape="0">
                          <a:blip r:embed="rId2"/>
                          <a:stretch>
                            <a:fillRect l="-173256" t="-190110" r="-346124" b="-586813"/>
                          </a:stretch>
                        </a:blipFill>
                      </a:tcPr>
                    </a:tc>
                    <a:tc>
                      <a:txBody>
                        <a:bodyPr/>
                        <a:lstStyle/>
                        <a:p>
                          <a:endParaRPr lang="en-US"/>
                        </a:p>
                      </a:txBody>
                      <a:tcPr anchor="ctr">
                        <a:blipFill rotWithShape="0">
                          <a:blip r:embed="rId2"/>
                          <a:stretch>
                            <a:fillRect l="-238176" t="-190110" r="-201689" b="-586813"/>
                          </a:stretch>
                        </a:blipFill>
                      </a:tcPr>
                    </a:tc>
                    <a:tc>
                      <a:txBody>
                        <a:bodyPr/>
                        <a:lstStyle/>
                        <a:p>
                          <a:endParaRPr lang="en-US"/>
                        </a:p>
                      </a:txBody>
                      <a:tcPr anchor="ctr">
                        <a:blipFill rotWithShape="0">
                          <a:blip r:embed="rId2"/>
                          <a:stretch>
                            <a:fillRect l="-337037" t="-190110" r="-101010" b="-586813"/>
                          </a:stretch>
                        </a:blipFill>
                      </a:tcPr>
                    </a:tc>
                    <a:tc>
                      <a:txBody>
                        <a:bodyPr/>
                        <a:lstStyle/>
                        <a:p>
                          <a:endParaRPr lang="en-US"/>
                        </a:p>
                      </a:txBody>
                      <a:tcPr anchor="ctr">
                        <a:blipFill rotWithShape="0">
                          <a:blip r:embed="rId2"/>
                          <a:stretch>
                            <a:fillRect l="-438514" t="-190110" r="-1351" b="-586813"/>
                          </a:stretch>
                        </a:blipFill>
                      </a:tcPr>
                    </a:tc>
                  </a:tr>
                  <a:tr h="551246">
                    <a:tc>
                      <a:txBody>
                        <a:bodyPr/>
                        <a:lstStyle/>
                        <a:p>
                          <a:endParaRPr lang="en-US"/>
                        </a:p>
                      </a:txBody>
                      <a:tcPr anchor="ctr">
                        <a:blipFill rotWithShape="0">
                          <a:blip r:embed="rId2"/>
                          <a:stretch>
                            <a:fillRect l="-224" t="-293333" r="-258072" b="-493333"/>
                          </a:stretch>
                        </a:blipFill>
                      </a:tcPr>
                    </a:tc>
                    <a:tc>
                      <a:txBody>
                        <a:bodyPr/>
                        <a:lstStyle/>
                        <a:p>
                          <a:endParaRPr lang="en-US"/>
                        </a:p>
                      </a:txBody>
                      <a:tcPr>
                        <a:blipFill rotWithShape="0">
                          <a:blip r:embed="rId2"/>
                          <a:stretch>
                            <a:fillRect l="-173256" t="-293333" r="-346124" b="-493333"/>
                          </a:stretch>
                        </a:blipFill>
                      </a:tcPr>
                    </a:tc>
                    <a:tc>
                      <a:txBody>
                        <a:bodyPr/>
                        <a:lstStyle/>
                        <a:p>
                          <a:endParaRPr lang="en-US"/>
                        </a:p>
                      </a:txBody>
                      <a:tcPr anchor="ctr">
                        <a:blipFill rotWithShape="0">
                          <a:blip r:embed="rId2"/>
                          <a:stretch>
                            <a:fillRect l="-238176" t="-293333" r="-201689" b="-493333"/>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3333" r="-1351" b="-493333"/>
                          </a:stretch>
                        </a:blipFill>
                      </a:tcPr>
                    </a:tc>
                  </a:tr>
                  <a:tr h="633993">
                    <a:tc>
                      <a:txBody>
                        <a:bodyPr/>
                        <a:lstStyle/>
                        <a:p>
                          <a:endParaRPr lang="en-US"/>
                        </a:p>
                      </a:txBody>
                      <a:tcPr anchor="ctr">
                        <a:blipFill rotWithShape="0">
                          <a:blip r:embed="rId2"/>
                          <a:stretch>
                            <a:fillRect l="-224" t="-340385" r="-258072" b="-326923"/>
                          </a:stretch>
                        </a:blipFill>
                      </a:tcPr>
                    </a:tc>
                    <a:tc>
                      <a:txBody>
                        <a:bodyPr/>
                        <a:lstStyle/>
                        <a:p>
                          <a:endParaRPr lang="en-US"/>
                        </a:p>
                      </a:txBody>
                      <a:tcPr>
                        <a:blipFill rotWithShape="0">
                          <a:blip r:embed="rId2"/>
                          <a:stretch>
                            <a:fillRect l="-173256" t="-340385" r="-346124" b="-326923"/>
                          </a:stretch>
                        </a:blipFill>
                      </a:tcPr>
                    </a:tc>
                    <a:tc>
                      <a:txBody>
                        <a:bodyPr/>
                        <a:lstStyle/>
                        <a:p>
                          <a:endParaRPr lang="en-US"/>
                        </a:p>
                      </a:txBody>
                      <a:tcPr anchor="ctr">
                        <a:blipFill rotWithShape="0">
                          <a:blip r:embed="rId2"/>
                          <a:stretch>
                            <a:fillRect l="-238176" t="-340385" r="-201689" b="-326923"/>
                          </a:stretch>
                        </a:blipFill>
                      </a:tcPr>
                    </a:tc>
                    <a:tc>
                      <a:txBody>
                        <a:bodyPr/>
                        <a:lstStyle/>
                        <a:p>
                          <a:endParaRPr lang="en-US"/>
                        </a:p>
                      </a:txBody>
                      <a:tcPr anchor="ctr">
                        <a:blipFill rotWithShape="0">
                          <a:blip r:embed="rId2"/>
                          <a:stretch>
                            <a:fillRect l="-337037" t="-340385" r="-101010" b="-326923"/>
                          </a:stretch>
                        </a:blipFill>
                      </a:tcPr>
                    </a:tc>
                    <a:tc>
                      <a:txBody>
                        <a:bodyPr/>
                        <a:lstStyle/>
                        <a:p>
                          <a:endParaRPr lang="en-US"/>
                        </a:p>
                      </a:txBody>
                      <a:tcPr anchor="ctr">
                        <a:blipFill rotWithShape="0">
                          <a:blip r:embed="rId2"/>
                          <a:stretch>
                            <a:fillRect l="-438514" t="-340385" r="-1351" b="-326923"/>
                          </a:stretch>
                        </a:blipFill>
                      </a:tcPr>
                    </a:tc>
                  </a:tr>
                  <a:tr h="726313">
                    <a:tc>
                      <a:txBody>
                        <a:bodyPr/>
                        <a:lstStyle/>
                        <a:p>
                          <a:endParaRPr lang="en-US"/>
                        </a:p>
                      </a:txBody>
                      <a:tcPr anchor="ctr">
                        <a:blipFill rotWithShape="0">
                          <a:blip r:embed="rId2"/>
                          <a:stretch>
                            <a:fillRect l="-224" t="-381667" r="-258072" b="-183333"/>
                          </a:stretch>
                        </a:blipFill>
                      </a:tcPr>
                    </a:tc>
                    <a:tc>
                      <a:txBody>
                        <a:bodyPr/>
                        <a:lstStyle/>
                        <a:p>
                          <a:endParaRPr lang="en-US"/>
                        </a:p>
                      </a:txBody>
                      <a:tcPr>
                        <a:blipFill rotWithShape="0">
                          <a:blip r:embed="rId2"/>
                          <a:stretch>
                            <a:fillRect l="-173256" t="-381667" r="-346124" b="-183333"/>
                          </a:stretch>
                        </a:blipFill>
                      </a:tcPr>
                    </a:tc>
                    <a:tc>
                      <a:txBody>
                        <a:bodyPr/>
                        <a:lstStyle/>
                        <a:p>
                          <a:endParaRPr lang="en-US"/>
                        </a:p>
                      </a:txBody>
                      <a:tcPr anchor="ctr">
                        <a:blipFill rotWithShape="0">
                          <a:blip r:embed="rId2"/>
                          <a:stretch>
                            <a:fillRect l="-238176" t="-381667" r="-201689" b="-183333"/>
                          </a:stretch>
                        </a:blipFill>
                      </a:tcPr>
                    </a:tc>
                    <a:tc>
                      <a:txBody>
                        <a:bodyPr/>
                        <a:lstStyle/>
                        <a:p>
                          <a:endParaRPr lang="en-US"/>
                        </a:p>
                      </a:txBody>
                      <a:tcPr anchor="ctr">
                        <a:blipFill rotWithShape="0">
                          <a:blip r:embed="rId2"/>
                          <a:stretch>
                            <a:fillRect l="-337037" t="-381667" r="-101010" b="-183333"/>
                          </a:stretch>
                        </a:blipFill>
                      </a:tcPr>
                    </a:tc>
                    <a:tc>
                      <a:txBody>
                        <a:bodyPr/>
                        <a:lstStyle/>
                        <a:p>
                          <a:endParaRPr lang="en-US"/>
                        </a:p>
                      </a:txBody>
                      <a:tcPr anchor="ctr">
                        <a:blipFill rotWithShape="0">
                          <a:blip r:embed="rId2"/>
                          <a:stretch>
                            <a:fillRect l="-438514" t="-381667" r="-1351" b="-183333"/>
                          </a:stretch>
                        </a:blipFill>
                      </a:tcPr>
                    </a:tc>
                  </a:tr>
                  <a:tr h="552234">
                    <a:tc>
                      <a:txBody>
                        <a:bodyPr/>
                        <a:lstStyle/>
                        <a:p>
                          <a:endParaRPr lang="en-US"/>
                        </a:p>
                      </a:txBody>
                      <a:tcPr anchor="ctr">
                        <a:blipFill rotWithShape="0">
                          <a:blip r:embed="rId2"/>
                          <a:stretch>
                            <a:fillRect l="-224" t="-642222" r="-258072" b="-144444"/>
                          </a:stretch>
                        </a:blipFill>
                      </a:tcPr>
                    </a:tc>
                    <a:tc>
                      <a:txBody>
                        <a:bodyPr/>
                        <a:lstStyle/>
                        <a:p>
                          <a:endParaRPr lang="en-US"/>
                        </a:p>
                      </a:txBody>
                      <a:tcPr>
                        <a:blipFill rotWithShape="0">
                          <a:blip r:embed="rId2"/>
                          <a:stretch>
                            <a:fillRect l="-173256" t="-642222" r="-346124" b="-144444"/>
                          </a:stretch>
                        </a:blipFill>
                      </a:tcPr>
                    </a:tc>
                    <a:tc>
                      <a:txBody>
                        <a:bodyPr/>
                        <a:lstStyle/>
                        <a:p>
                          <a:endParaRPr lang="en-US"/>
                        </a:p>
                      </a:txBody>
                      <a:tcPr anchor="ctr">
                        <a:blipFill rotWithShape="0">
                          <a:blip r:embed="rId2"/>
                          <a:stretch>
                            <a:fillRect l="-238176" t="-642222" r="-201689" b="-144444"/>
                          </a:stretch>
                        </a:blipFill>
                      </a:tcPr>
                    </a:tc>
                    <a:tc>
                      <a:txBody>
                        <a:bodyPr/>
                        <a:lstStyle/>
                        <a:p>
                          <a:endParaRPr lang="en-US"/>
                        </a:p>
                      </a:txBody>
                      <a:tcPr anchor="ctr">
                        <a:blipFill rotWithShape="0">
                          <a:blip r:embed="rId2"/>
                          <a:stretch>
                            <a:fillRect l="-337037" t="-642222" r="-101010" b="-144444"/>
                          </a:stretch>
                        </a:blipFill>
                      </a:tcPr>
                    </a:tc>
                    <a:tc>
                      <a:txBody>
                        <a:bodyPr/>
                        <a:lstStyle/>
                        <a:p>
                          <a:endParaRPr lang="en-US"/>
                        </a:p>
                      </a:txBody>
                      <a:tcPr anchor="ctr">
                        <a:blipFill rotWithShape="0">
                          <a:blip r:embed="rId2"/>
                          <a:stretch>
                            <a:fillRect l="-438514" t="-642222" r="-1351" b="-144444"/>
                          </a:stretch>
                        </a:blipFill>
                      </a:tcPr>
                    </a:tc>
                  </a:tr>
                  <a:tr h="777367">
                    <a:tc>
                      <a:txBody>
                        <a:bodyPr/>
                        <a:lstStyle/>
                        <a:p>
                          <a:endParaRPr lang="en-US"/>
                        </a:p>
                      </a:txBody>
                      <a:tcPr anchor="ctr">
                        <a:blipFill rotWithShape="0">
                          <a:blip r:embed="rId2"/>
                          <a:stretch>
                            <a:fillRect l="-224" t="-521875" r="-258072" b="-1563"/>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1875" r="-10101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
        <p:nvSpPr>
          <p:cNvPr id="3" name="Down Arrow 2"/>
          <p:cNvSpPr/>
          <p:nvPr/>
        </p:nvSpPr>
        <p:spPr>
          <a:xfrm>
            <a:off x="10880035" y="1605144"/>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9154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Backward mode: </a:t>
            </a:r>
            <a:r>
              <a:rPr lang="en-US" dirty="0"/>
              <a:t>Evaluate the derivative at: </a:t>
            </a:r>
            <a:r>
              <a:rPr lang="en-US" i="1" dirty="0">
                <a:latin typeface="Cambria Math" charset="0"/>
                <a:ea typeface="Cambria Math" charset="0"/>
                <a:cs typeface="Cambria Math" charset="0"/>
              </a:rPr>
              <a:t>X={3}, y=1, W=3  </a:t>
            </a:r>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extLst>
                        <a:ext uri="{9D8B030D-6E8A-4147-A177-3AD203B41FA5}">
                          <a16:colId xmlns:a16="http://schemas.microsoft.com/office/drawing/2014/main" val="20000"/>
                        </a:ext>
                      </a:extLst>
                    </a:gridCol>
                    <a:gridCol w="1571120">
                      <a:extLst>
                        <a:ext uri="{9D8B030D-6E8A-4147-A177-3AD203B41FA5}">
                          <a16:colId xmlns:a16="http://schemas.microsoft.com/office/drawing/2014/main" val="20001"/>
                        </a:ext>
                      </a:extLst>
                    </a:gridCol>
                    <a:gridCol w="1805282">
                      <a:extLst>
                        <a:ext uri="{9D8B030D-6E8A-4147-A177-3AD203B41FA5}">
                          <a16:colId xmlns:a16="http://schemas.microsoft.com/office/drawing/2014/main" val="20002"/>
                        </a:ext>
                      </a:extLst>
                    </a:gridCol>
                    <a:gridCol w="1805282">
                      <a:extLst>
                        <a:ext uri="{9D8B030D-6E8A-4147-A177-3AD203B41FA5}">
                          <a16:colId xmlns:a16="http://schemas.microsoft.com/office/drawing/2014/main" val="20003"/>
                        </a:ext>
                      </a:extLst>
                    </a:gridCol>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a:t>Variables</a:t>
                          </a:r>
                          <a:endParaRPr lang="en-US" sz="1400" b="0" dirty="0">
                            <a:latin typeface="Karla" charset="0"/>
                            <a:ea typeface="Karla" charset="0"/>
                            <a:cs typeface="Karla" charset="0"/>
                          </a:endParaRPr>
                        </a:p>
                      </a:txBody>
                      <a:tcPr anchor="ctr"/>
                    </a:tc>
                    <a:tc>
                      <a:txBody>
                        <a:bodyPr/>
                        <a:lstStyle/>
                        <a:p>
                          <a:pPr algn="ctr"/>
                          <a:r>
                            <a:rPr lang="en-US" sz="1400" dirty="0"/>
                            <a:t>derivatives</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a:t>
                          </a:r>
                          <a:r>
                            <a:rPr lang="en-US" sz="1400" baseline="0" dirty="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a:latin typeface="Karla" charset="0"/>
                              <a:ea typeface="Karla" charset="0"/>
                              <a:cs typeface="Karla" charset="0"/>
                            </a:rPr>
                            <a:t>Value of the partial derivative</a:t>
                          </a:r>
                        </a:p>
                      </a:txBody>
                      <a:tcPr anchor="ctr"/>
                    </a:tc>
                    <a:extLst>
                      <a:ext uri="{0D108BD9-81ED-4DB2-BD59-A6C34878D82A}">
                        <a16:rowId xmlns:a16="http://schemas.microsoft.com/office/drawing/2014/main" val="10000"/>
                      </a:ext>
                    </a:extLst>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a:t>-3</a:t>
                          </a:r>
                        </a:p>
                      </a:txBody>
                      <a:tcPr anchor="ctr"/>
                    </a:tc>
                    <a:extLst>
                      <a:ext uri="{0D108BD9-81ED-4DB2-BD59-A6C34878D82A}">
                        <a16:rowId xmlns:a16="http://schemas.microsoft.com/office/drawing/2014/main" val="10001"/>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panose="02040503050406030204" pitchFamily="18" charset="0"/>
                                      </a:rPr>
                                    </m:ctrlPr>
                                  </m:sSupPr>
                                  <m:e>
                                    <m:sSup>
                                      <m:sSupPr>
                                        <m:ctrlPr>
                                          <a:rPr lang="en-US" sz="1400" i="1">
                                            <a:latin typeface="Cambria Math" panose="02040503050406030204" pitchFamily="18" charset="0"/>
                                          </a:rPr>
                                        </m:ctrlPr>
                                      </m:sSupPr>
                                      <m:e>
                                        <m:r>
                                          <a:rPr lang="en-US" sz="1400">
                                            <a:latin typeface="Cambria Math" charset="0"/>
                                          </a:rPr>
                                          <m:t>𝑒</m:t>
                                        </m:r>
                                      </m:e>
                                      <m:sup>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panose="02040503050406030204" pitchFamily="18" charset="0"/>
                                      </a:rPr>
                                    </m:ctrlPr>
                                  </m:sSupPr>
                                  <m:e>
                                    <m:r>
                                      <a:rPr lang="en-US" sz="1400" smtClean="0">
                                        <a:latin typeface="Cambria Math" charset="0"/>
                                      </a:rPr>
                                      <m:t>𝑒</m:t>
                                    </m:r>
                                  </m:e>
                                  <m:sup>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2"/>
                      </a:ext>
                    </a:extLst>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a:p>
                      </a:txBody>
                      <a:tcPr/>
                    </a:tc>
                    <a:tc>
                      <a:txBody>
                        <a:bodyPr/>
                        <a:lstStyle/>
                        <a:p>
                          <a:pPr algn="ctr"/>
                          <a:r>
                            <a:rPr lang="en-US" sz="1400" dirty="0"/>
                            <a:t>1+</a:t>
                          </a:r>
                          <a14:m>
                            <m:oMath xmlns:m="http://schemas.openxmlformats.org/officeDocument/2006/math">
                              <m:sSup>
                                <m:sSupPr>
                                  <m:ctrlPr>
                                    <a:rPr lang="en-US" sz="1400" i="1" smtClean="0">
                                      <a:latin typeface="Cambria Math" panose="02040503050406030204" pitchFamily="18"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a:t>1</a:t>
                          </a:r>
                        </a:p>
                      </a:txBody>
                      <a:tcPr anchor="ctr"/>
                    </a:tc>
                    <a:extLst>
                      <a:ext uri="{0D108BD9-81ED-4DB2-BD59-A6C34878D82A}">
                        <a16:rowId xmlns:a16="http://schemas.microsoft.com/office/drawing/2014/main" val="10003"/>
                      </a:ext>
                    </a:extLst>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panose="02040503050406030204" pitchFamily="18" charset="0"/>
                                      </a:rPr>
                                    </m:ctrlPr>
                                  </m:fPr>
                                  <m:num>
                                    <m:r>
                                      <a:rPr lang="en-US" sz="1400">
                                        <a:latin typeface="Cambria Math" charset="0"/>
                                      </a:rPr>
                                      <m:t>1</m:t>
                                    </m:r>
                                  </m:num>
                                  <m:den>
                                    <m:sSub>
                                      <m:sSubPr>
                                        <m:ctrlPr>
                                          <a:rPr lang="en-US" sz="1400" i="1">
                                            <a:latin typeface="Cambria Math" panose="02040503050406030204" pitchFamily="18"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Sup>
                                      <m:sSubSupPr>
                                        <m:ctrlPr>
                                          <a:rPr lang="en-US" sz="1400" i="1" smtClean="0">
                                            <a:latin typeface="Cambria Math" panose="02040503050406030204" pitchFamily="18"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d>
                                      <m:dPr>
                                        <m:ctrlPr>
                                          <a:rPr lang="mr-IN" sz="1400" b="0" i="1" smtClean="0">
                                            <a:latin typeface="Cambria Math" panose="02040503050406030204" pitchFamily="18" charset="0"/>
                                          </a:rPr>
                                        </m:ctrlPr>
                                      </m:dPr>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extLst>
                      <a:ext uri="{0D108BD9-81ED-4DB2-BD59-A6C34878D82A}">
                        <a16:rowId xmlns:a16="http://schemas.microsoft.com/office/drawing/2014/main" val="10004"/>
                      </a:ext>
                    </a:extLst>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panose="02040503050406030204" pitchFamily="18" charset="0"/>
                                          </a:rPr>
                                        </m:ctrlPr>
                                      </m:funcPr>
                                      <m:fName>
                                        <m:r>
                                          <m:rPr>
                                            <m:sty m:val="p"/>
                                          </m:rPr>
                                          <a:rPr lang="en-US" sz="1400" smtClean="0">
                                            <a:latin typeface="Cambria Math" charset="0"/>
                                          </a:rPr>
                                          <m:t>log</m:t>
                                        </m:r>
                                      </m:fName>
                                      <m:e>
                                        <m:f>
                                          <m:fPr>
                                            <m:ctrlPr>
                                              <a:rPr lang="mr-IN" sz="1400" i="1">
                                                <a:latin typeface="Cambria Math" panose="02040503050406030204" pitchFamily="18" charset="0"/>
                                              </a:rPr>
                                            </m:ctrlPr>
                                          </m:fPr>
                                          <m:num>
                                            <m:r>
                                              <a:rPr lang="en-US" sz="1400">
                                                <a:latin typeface="Cambria Math" charset="0"/>
                                              </a:rPr>
                                              <m:t>1</m:t>
                                            </m:r>
                                          </m:num>
                                          <m:den>
                                            <m:r>
                                              <a:rPr lang="en-US" sz="1400">
                                                <a:latin typeface="Cambria Math" charset="0"/>
                                              </a:rPr>
                                              <m:t>1+</m:t>
                                            </m:r>
                                            <m:sSup>
                                              <m:sSupPr>
                                                <m:ctrlPr>
                                                  <a:rPr lang="en-US" sz="1400" i="1">
                                                    <a:latin typeface="Cambria Math" panose="02040503050406030204" pitchFamily="18" charset="0"/>
                                                  </a:rPr>
                                                </m:ctrlPr>
                                              </m:sSupPr>
                                              <m:e>
                                                <m:r>
                                                  <a:rPr lang="en-US" sz="1400">
                                                    <a:latin typeface="Cambria Math" charset="0"/>
                                                  </a:rPr>
                                                  <m:t>𝑒</m:t>
                                                </m:r>
                                              </m:e>
                                              <m:sup>
                                                <m:r>
                                                  <a:rPr lang="en-US" sz="1400">
                                                    <a:latin typeface="Cambria Math" charset="0"/>
                                                  </a:rPr>
                                                  <m:t>−</m:t>
                                                </m:r>
                                                <m:sSup>
                                                  <m:sSupPr>
                                                    <m:ctrlPr>
                                                      <a:rPr lang="en-US" sz="1400" i="1">
                                                        <a:latin typeface="Cambria Math" panose="02040503050406030204" pitchFamily="18"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panose="02040503050406030204" pitchFamily="18" charset="0"/>
                                      </a:rPr>
                                    </m:ctrlPr>
                                  </m:fPr>
                                  <m:num>
                                    <m:r>
                                      <a:rPr lang="en-US" sz="1400" smtClean="0">
                                        <a:latin typeface="Cambria Math" charset="0"/>
                                      </a:rPr>
                                      <m:t>1</m:t>
                                    </m:r>
                                  </m:num>
                                  <m:den>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extLst>
                      <a:ext uri="{0D108BD9-81ED-4DB2-BD59-A6C34878D82A}">
                        <a16:rowId xmlns:a16="http://schemas.microsoft.com/office/drawing/2014/main" val="10005"/>
                      </a:ext>
                    </a:extLst>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panose="02040503050406030204" pitchFamily="18" charset="0"/>
                                      </a:rPr>
                                    </m:ctrlPr>
                                  </m:funcPr>
                                  <m:fName>
                                    <m:r>
                                      <m:rPr>
                                        <m:sty m:val="p"/>
                                      </m:rPr>
                                      <a:rPr lang="en-US" sz="1400" i="0" smtClean="0">
                                        <a:latin typeface="Cambria Math" charset="0"/>
                                      </a:rPr>
                                      <m:t>log</m:t>
                                    </m:r>
                                  </m:fName>
                                  <m:e>
                                    <m:f>
                                      <m:fPr>
                                        <m:ctrlPr>
                                          <a:rPr lang="en-US"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panose="02040503050406030204" pitchFamily="18"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extLst>
                      <a:ext uri="{0D108BD9-81ED-4DB2-BD59-A6C34878D82A}">
                        <a16:rowId xmlns:a16="http://schemas.microsoft.com/office/drawing/2014/main" val="10006"/>
                      </a:ext>
                    </a:extLst>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panose="02040503050406030204" pitchFamily="18" charset="0"/>
                                      </a:rPr>
                                    </m:ctrlPr>
                                  </m:fPr>
                                  <m:num>
                                    <m:r>
                                      <a:rPr lang="en-US" sz="1400" b="0" i="1" smtClean="0">
                                        <a:latin typeface="Cambria Math" charset="0"/>
                                      </a:rPr>
                                      <m:t>𝜕</m:t>
                                    </m:r>
                                    <m:sSubSup>
                                      <m:sSubSupPr>
                                        <m:ctrlPr>
                                          <a:rPr lang="en-US" sz="1400" i="1" smtClean="0">
                                            <a:latin typeface="Cambria Math" panose="02040503050406030204" pitchFamily="18"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ℒ</m:t>
                                        </m:r>
                                      </m:e>
                                      <m:sub>
                                        <m:r>
                                          <a:rPr lang="en-US" sz="1400" smtClean="0">
                                            <a:latin typeface="Cambria Math" charset="0"/>
                                          </a:rPr>
                                          <m:t>𝑖</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panose="02040503050406030204" pitchFamily="18" charset="0"/>
                                      </a:rPr>
                                    </m:ctrlPr>
                                  </m:fPr>
                                  <m:num>
                                    <m:r>
                                      <a:rPr lang="en-US" sz="1400" b="0" i="1" smtClean="0">
                                        <a:latin typeface="Cambria Math" charset="0"/>
                                      </a:rPr>
                                      <m:t>𝜕</m:t>
                                    </m:r>
                                    <m:sSub>
                                      <m:sSubPr>
                                        <m:ctrlPr>
                                          <a:rPr lang="en-US" sz="1400" i="1" smtClean="0">
                                            <a:latin typeface="Cambria Math" panose="02040503050406030204" pitchFamily="18"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oMath>
                            </m:oMathPara>
                          </a14:m>
                          <a:endParaRPr lang="en-US" sz="1400" dirty="0"/>
                        </a:p>
                        <a:p>
                          <a:endParaRPr lang="en-US" sz="1400" b="0" dirty="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a:fld id="{825F15A7-03F4-43D7-82C5-3E23DA2F108C}" type="mathplaceholder">
                                  <a:rPr lang="en-US" sz="1400" i="1" smtClean="0">
                                    <a:latin typeface="Cambria Math" charset="0"/>
                                  </a:rPr>
                                  <a:t>Type equation here.</a:t>
                                </a:fld>
                              </m:oMath>
                            </m:oMathPara>
                          </a14:m>
                          <a:endParaRPr lang="en-US" sz="14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260533675"/>
                  </p:ext>
                </p:extLst>
              </p:nvPr>
            </p:nvGraphicFramePr>
            <p:xfrm>
              <a:off x="1103025" y="983807"/>
              <a:ext cx="8133418" cy="4650204"/>
            </p:xfrm>
            <a:graphic>
              <a:graphicData uri="http://schemas.openxmlformats.org/drawingml/2006/table">
                <a:tbl>
                  <a:tblPr firstRow="1" bandRow="1">
                    <a:tableStyleId>{073A0DAA-6AF3-43AB-8588-CEC1D06C72B9}</a:tableStyleId>
                  </a:tblPr>
                  <a:tblGrid>
                    <a:gridCol w="2951734"/>
                    <a:gridCol w="1571120"/>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6" t="-102353" r="-176289" b="-716471"/>
                          </a:stretch>
                        </a:blipFill>
                      </a:tcPr>
                    </a:tc>
                    <a:tc>
                      <a:txBody>
                        <a:bodyPr/>
                        <a:lstStyle/>
                        <a:p>
                          <a:endParaRPr lang="en-US"/>
                        </a:p>
                      </a:txBody>
                      <a:tcPr>
                        <a:blipFill rotWithShape="0">
                          <a:blip r:embed="rId2"/>
                          <a:stretch>
                            <a:fillRect l="-188372" t="-102353" r="-231395" b="-716471"/>
                          </a:stretch>
                        </a:blipFill>
                      </a:tcPr>
                    </a:tc>
                    <a:tc>
                      <a:txBody>
                        <a:bodyPr/>
                        <a:lstStyle/>
                        <a:p>
                          <a:endParaRPr lang="en-US"/>
                        </a:p>
                      </a:txBody>
                      <a:tcPr anchor="ctr">
                        <a:blipFill rotWithShape="0">
                          <a:blip r:embed="rId2"/>
                          <a:stretch>
                            <a:fillRect l="-251351" t="-102353" r="-101689" b="-71647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06" t="-191111" r="-176289" b="-576667"/>
                          </a:stretch>
                        </a:blipFill>
                      </a:tcPr>
                    </a:tc>
                    <a:tc>
                      <a:txBody>
                        <a:bodyPr/>
                        <a:lstStyle/>
                        <a:p>
                          <a:endParaRPr lang="en-US"/>
                        </a:p>
                      </a:txBody>
                      <a:tcPr>
                        <a:blipFill rotWithShape="0">
                          <a:blip r:embed="rId2"/>
                          <a:stretch>
                            <a:fillRect l="-188372" t="-191111" r="-231395" b="-576667"/>
                          </a:stretch>
                        </a:blipFill>
                      </a:tcPr>
                    </a:tc>
                    <a:tc>
                      <a:txBody>
                        <a:bodyPr/>
                        <a:lstStyle/>
                        <a:p>
                          <a:endParaRPr lang="en-US"/>
                        </a:p>
                      </a:txBody>
                      <a:tcPr anchor="ctr">
                        <a:blipFill rotWithShape="0">
                          <a:blip r:embed="rId2"/>
                          <a:stretch>
                            <a:fillRect l="-251351" t="-191111" r="-101689" b="-576667"/>
                          </a:stretch>
                        </a:blipFill>
                      </a:tcPr>
                    </a:tc>
                    <a:tc>
                      <a:txBody>
                        <a:bodyPr/>
                        <a:lstStyle/>
                        <a:p>
                          <a:endParaRPr lang="en-US"/>
                        </a:p>
                      </a:txBody>
                      <a:tcPr anchor="ctr">
                        <a:blipFill rotWithShape="0">
                          <a:blip r:embed="rId2"/>
                          <a:stretch>
                            <a:fillRect l="-350168" t="-191111" r="-1347" b="-576667"/>
                          </a:stretch>
                        </a:blipFill>
                      </a:tcPr>
                    </a:tc>
                  </a:tr>
                  <a:tr h="551246">
                    <a:tc>
                      <a:txBody>
                        <a:bodyPr/>
                        <a:lstStyle/>
                        <a:p>
                          <a:endParaRPr lang="en-US"/>
                        </a:p>
                      </a:txBody>
                      <a:tcPr anchor="ctr">
                        <a:blipFill rotWithShape="0">
                          <a:blip r:embed="rId2"/>
                          <a:stretch>
                            <a:fillRect l="-206" t="-287912" r="-176289" b="-470330"/>
                          </a:stretch>
                        </a:blipFill>
                      </a:tcPr>
                    </a:tc>
                    <a:tc>
                      <a:txBody>
                        <a:bodyPr/>
                        <a:lstStyle/>
                        <a:p>
                          <a:endParaRPr lang="en-US"/>
                        </a:p>
                      </a:txBody>
                      <a:tcPr>
                        <a:blipFill rotWithShape="0">
                          <a:blip r:embed="rId2"/>
                          <a:stretch>
                            <a:fillRect l="-188372" t="-287912" r="-231395" b="-470330"/>
                          </a:stretch>
                        </a:blipFill>
                      </a:tcPr>
                    </a:tc>
                    <a:tc>
                      <a:txBody>
                        <a:bodyPr/>
                        <a:lstStyle/>
                        <a:p>
                          <a:endParaRPr lang="en-US"/>
                        </a:p>
                      </a:txBody>
                      <a:tcPr anchor="ctr">
                        <a:blipFill rotWithShape="0">
                          <a:blip r:embed="rId2"/>
                          <a:stretch>
                            <a:fillRect l="-251351" t="-287912" r="-101689" b="-47033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nchor="ctr">
                        <a:blipFill rotWithShape="0">
                          <a:blip r:embed="rId2"/>
                          <a:stretch>
                            <a:fillRect l="-206" t="-339423" r="-176289" b="-311538"/>
                          </a:stretch>
                        </a:blipFill>
                      </a:tcPr>
                    </a:tc>
                    <a:tc>
                      <a:txBody>
                        <a:bodyPr/>
                        <a:lstStyle/>
                        <a:p>
                          <a:endParaRPr lang="en-US"/>
                        </a:p>
                      </a:txBody>
                      <a:tcPr>
                        <a:blipFill rotWithShape="0">
                          <a:blip r:embed="rId2"/>
                          <a:stretch>
                            <a:fillRect l="-188372" t="-339423" r="-231395" b="-311538"/>
                          </a:stretch>
                        </a:blipFill>
                      </a:tcPr>
                    </a:tc>
                    <a:tc>
                      <a:txBody>
                        <a:bodyPr/>
                        <a:lstStyle/>
                        <a:p>
                          <a:endParaRPr lang="en-US"/>
                        </a:p>
                      </a:txBody>
                      <a:tcPr anchor="ctr">
                        <a:blipFill rotWithShape="0">
                          <a:blip r:embed="rId2"/>
                          <a:stretch>
                            <a:fillRect l="-251351" t="-339423" r="-101689" b="-311538"/>
                          </a:stretch>
                        </a:blipFill>
                      </a:tcPr>
                    </a:tc>
                    <a:tc>
                      <a:txBody>
                        <a:bodyPr/>
                        <a:lstStyle/>
                        <a:p>
                          <a:endParaRPr lang="en-US"/>
                        </a:p>
                      </a:txBody>
                      <a:tcPr anchor="ctr">
                        <a:blipFill rotWithShape="0">
                          <a:blip r:embed="rId2"/>
                          <a:stretch>
                            <a:fillRect l="-350168" t="-339423" r="-1347" b="-311538"/>
                          </a:stretch>
                        </a:blipFill>
                      </a:tcPr>
                    </a:tc>
                  </a:tr>
                  <a:tr h="551246">
                    <a:tc>
                      <a:txBody>
                        <a:bodyPr/>
                        <a:lstStyle/>
                        <a:p>
                          <a:endParaRPr lang="en-US"/>
                        </a:p>
                      </a:txBody>
                      <a:tcPr anchor="ctr">
                        <a:blipFill rotWithShape="0">
                          <a:blip r:embed="rId2"/>
                          <a:stretch>
                            <a:fillRect l="-206" t="-502198" r="-176289" b="-256044"/>
                          </a:stretch>
                        </a:blipFill>
                      </a:tcPr>
                    </a:tc>
                    <a:tc>
                      <a:txBody>
                        <a:bodyPr/>
                        <a:lstStyle/>
                        <a:p>
                          <a:endParaRPr lang="en-US"/>
                        </a:p>
                      </a:txBody>
                      <a:tcPr>
                        <a:blipFill rotWithShape="0">
                          <a:blip r:embed="rId2"/>
                          <a:stretch>
                            <a:fillRect l="-188372" t="-502198" r="-231395" b="-256044"/>
                          </a:stretch>
                        </a:blipFill>
                      </a:tcPr>
                    </a:tc>
                    <a:tc>
                      <a:txBody>
                        <a:bodyPr/>
                        <a:lstStyle/>
                        <a:p>
                          <a:endParaRPr lang="en-US"/>
                        </a:p>
                      </a:txBody>
                      <a:tcPr anchor="ctr">
                        <a:blipFill rotWithShape="0">
                          <a:blip r:embed="rId2"/>
                          <a:stretch>
                            <a:fillRect l="-251351" t="-502198" r="-101689" b="-256044"/>
                          </a:stretch>
                        </a:blipFill>
                      </a:tcPr>
                    </a:tc>
                    <a:tc>
                      <a:txBody>
                        <a:bodyPr/>
                        <a:lstStyle/>
                        <a:p>
                          <a:endParaRPr lang="en-US"/>
                        </a:p>
                      </a:txBody>
                      <a:tcPr anchor="ctr">
                        <a:blipFill rotWithShape="0">
                          <a:blip r:embed="rId2"/>
                          <a:stretch>
                            <a:fillRect l="-350168" t="-502198" r="-1347" b="-256044"/>
                          </a:stretch>
                        </a:blipFill>
                      </a:tcPr>
                    </a:tc>
                  </a:tr>
                  <a:tr h="552234">
                    <a:tc>
                      <a:txBody>
                        <a:bodyPr/>
                        <a:lstStyle/>
                        <a:p>
                          <a:endParaRPr lang="en-US"/>
                        </a:p>
                      </a:txBody>
                      <a:tcPr anchor="ctr">
                        <a:blipFill rotWithShape="0">
                          <a:blip r:embed="rId2"/>
                          <a:stretch>
                            <a:fillRect l="-206" t="-608889" r="-176289" b="-158889"/>
                          </a:stretch>
                        </a:blipFill>
                      </a:tcPr>
                    </a:tc>
                    <a:tc>
                      <a:txBody>
                        <a:bodyPr/>
                        <a:lstStyle/>
                        <a:p>
                          <a:endParaRPr lang="en-US"/>
                        </a:p>
                      </a:txBody>
                      <a:tcPr>
                        <a:blipFill rotWithShape="0">
                          <a:blip r:embed="rId2"/>
                          <a:stretch>
                            <a:fillRect l="-188372" t="-608889" r="-231395" b="-158889"/>
                          </a:stretch>
                        </a:blipFill>
                      </a:tcPr>
                    </a:tc>
                    <a:tc>
                      <a:txBody>
                        <a:bodyPr/>
                        <a:lstStyle/>
                        <a:p>
                          <a:endParaRPr lang="en-US"/>
                        </a:p>
                      </a:txBody>
                      <a:tcPr anchor="ctr">
                        <a:blipFill rotWithShape="0">
                          <a:blip r:embed="rId2"/>
                          <a:stretch>
                            <a:fillRect l="-251351" t="-608889" r="-101689" b="-158889"/>
                          </a:stretch>
                        </a:blipFill>
                      </a:tcPr>
                    </a:tc>
                    <a:tc>
                      <a:txBody>
                        <a:bodyPr/>
                        <a:lstStyle/>
                        <a:p>
                          <a:endParaRPr lang="en-US"/>
                        </a:p>
                      </a:txBody>
                      <a:tcPr anchor="ctr">
                        <a:blipFill rotWithShape="0">
                          <a:blip r:embed="rId2"/>
                          <a:stretch>
                            <a:fillRect l="-350168" t="-608889" r="-1347" b="-158889"/>
                          </a:stretch>
                        </a:blipFill>
                      </a:tcPr>
                    </a:tc>
                  </a:tr>
                  <a:tr h="777367">
                    <a:tc>
                      <a:txBody>
                        <a:bodyPr/>
                        <a:lstStyle/>
                        <a:p>
                          <a:endParaRPr lang="en-US"/>
                        </a:p>
                      </a:txBody>
                      <a:tcPr anchor="ctr">
                        <a:blipFill rotWithShape="0">
                          <a:blip r:embed="rId2"/>
                          <a:stretch>
                            <a:fillRect l="-206" t="-498438" r="-176289" b="-11719"/>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50168" t="-498438" r="-1347" b="-11719"/>
                          </a:stretch>
                        </a:blipFill>
                      </a:tcPr>
                    </a:tc>
                  </a:tr>
                </a:tbl>
              </a:graphicData>
            </a:graphic>
          </p:graphicFrame>
        </mc:Fallback>
      </mc:AlternateContent>
      <p:sp>
        <p:nvSpPr>
          <p:cNvPr id="6" name="Down Arrow 5"/>
          <p:cNvSpPr/>
          <p:nvPr/>
        </p:nvSpPr>
        <p:spPr>
          <a:xfrm flipV="1">
            <a:off x="10877857" y="1334784"/>
            <a:ext cx="742122" cy="3962400"/>
          </a:xfrm>
          <a:prstGeom prst="downArrow">
            <a:avLst/>
          </a:prstGeom>
          <a:gradFill>
            <a:gsLst>
              <a:gs pos="0">
                <a:schemeClr val="tx1">
                  <a:lumMod val="75000"/>
                  <a:lumOff val="25000"/>
                </a:schemeClr>
              </a:gs>
              <a:gs pos="100000">
                <a:schemeClr val="bg1">
                  <a:lumMod val="75000"/>
                </a:schemeClr>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rot="5400000">
            <a:off x="8724446" y="3085152"/>
            <a:ext cx="3480638" cy="461665"/>
          </a:xfrm>
          <a:prstGeom prst="rect">
            <a:avLst/>
          </a:prstGeom>
          <a:noFill/>
        </p:spPr>
        <p:txBody>
          <a:bodyPr wrap="square" rtlCol="0">
            <a:spAutoFit/>
          </a:bodyPr>
          <a:lstStyle/>
          <a:p>
            <a:pPr algn="ctr"/>
            <a:r>
              <a:rPr lang="en-US" sz="2400" dirty="0">
                <a:latin typeface="Karla" charset="0"/>
                <a:ea typeface="Karla" charset="0"/>
                <a:cs typeface="Karla" charset="0"/>
              </a:rPr>
              <a:t>Store all </a:t>
            </a:r>
            <a:r>
              <a:rPr lang="en-US" sz="2400">
                <a:latin typeface="Karla" charset="0"/>
                <a:ea typeface="Karla" charset="0"/>
                <a:cs typeface="Karla" charset="0"/>
              </a:rPr>
              <a:t>these values</a:t>
            </a:r>
          </a:p>
        </p:txBody>
      </p:sp>
      <p:sp>
        <p:nvSpPr>
          <p:cNvPr id="7" name="Down Arrow 6"/>
          <p:cNvSpPr/>
          <p:nvPr/>
        </p:nvSpPr>
        <p:spPr>
          <a:xfrm>
            <a:off x="9548490" y="1428629"/>
            <a:ext cx="742122" cy="4041913"/>
          </a:xfrm>
          <a:prstGeom prst="downArrow">
            <a:avLst/>
          </a:prstGeom>
          <a:gradFill>
            <a:gsLst>
              <a:gs pos="0">
                <a:schemeClr val="tx1">
                  <a:lumMod val="85000"/>
                  <a:lumOff val="15000"/>
                </a:schemeClr>
              </a:gs>
              <a:gs pos="100000">
                <a:schemeClr val="bg1">
                  <a:lumMod val="6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3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 given an input </a:t>
                </a:r>
                <a:r>
                  <a:rPr lang="en-US" i="1" dirty="0">
                    <a:latin typeface="Cambria Math" charset="0"/>
                    <a:ea typeface="Cambria Math" charset="0"/>
                    <a:cs typeface="Cambria Math" charset="0"/>
                  </a:rPr>
                  <a:t>X</a:t>
                </a:r>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185884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panose="02040503050406030204" pitchFamily="18"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panose="02040503050406030204" pitchFamily="18" charset="0"/>
                            <a:ea typeface="Cambria Math" charset="0"/>
                            <a:cs typeface="Cambria Math" charset="0"/>
                          </a:rPr>
                        </m:ctrlPr>
                      </m:fPr>
                      <m:num>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a:t>.</a:t>
                </a:r>
              </a:p>
              <a:p>
                <a:pPr>
                  <a:spcAft>
                    <a:spcPts val="1200"/>
                  </a:spcAft>
                </a:pP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a:t>
                </a:r>
                <a:r>
                  <a:rPr lang="en-US" sz="2400" dirty="0">
                    <a:latin typeface="Karla" charset="0"/>
                    <a:ea typeface="Karla" charset="0"/>
                    <a:cs typeface="Karla" charset="0"/>
                  </a:rPr>
                  <a:t>how steep the </a:t>
                </a:r>
                <a14:m>
                  <m:oMath xmlns:m="http://schemas.openxmlformats.org/officeDocument/2006/math">
                    <m:r>
                      <a:rPr lang="en-US" sz="2400" i="1">
                        <a:latin typeface="Cambria Math" panose="02040503050406030204" pitchFamily="18" charset="0"/>
                        <a:ea typeface="Karla" charset="0"/>
                        <a:cs typeface="Karla" charset="0"/>
                      </a:rPr>
                      <m:t>𝑆</m:t>
                    </m:r>
                  </m:oMath>
                </a14:m>
                <a:r>
                  <a:rPr lang="en-US" sz="2400" dirty="0">
                    <a:latin typeface="Karla" charset="0"/>
                    <a:ea typeface="Karla" charset="0"/>
                    <a:cs typeface="Karla" charset="0"/>
                  </a:rPr>
                  <a:t>-shaped curve is distance from ½ to ~1 or ½\ to ~0 to ½ is  </a:t>
                </a:r>
                <a14:m>
                  <m:oMath xmlns:m="http://schemas.openxmlformats.org/officeDocument/2006/math">
                    <m:f>
                      <m:fPr>
                        <m:ctrlPr>
                          <a:rPr lang="en-US" sz="2400" i="1">
                            <a:latin typeface="Cambria Math" panose="02040503050406030204" pitchFamily="18" charset="0"/>
                            <a:ea typeface="Karla" charset="0"/>
                            <a:cs typeface="Karla" charset="0"/>
                          </a:rPr>
                        </m:ctrlPr>
                      </m:fPr>
                      <m:num>
                        <m:r>
                          <a:rPr lang="en-US" sz="2400" i="1">
                            <a:latin typeface="Cambria Math" charset="0"/>
                            <a:ea typeface="Karla" charset="0"/>
                            <a:cs typeface="Karla" charset="0"/>
                          </a:rPr>
                          <m:t>2</m:t>
                        </m:r>
                      </m:num>
                      <m:den>
                        <m:sSub>
                          <m:sSubPr>
                            <m:ctrlPr>
                              <a:rPr lang="en-US" sz="2400" i="1">
                                <a:latin typeface="Cambria Math" panose="02040503050406030204" pitchFamily="18" charset="0"/>
                                <a:ea typeface="Karla" charset="0"/>
                                <a:cs typeface="Karla" charset="0"/>
                              </a:rPr>
                            </m:ctrlPr>
                          </m:sSubPr>
                          <m:e>
                            <m:r>
                              <a:rPr lang="en-US" sz="2400" i="1">
                                <a:latin typeface="Cambria Math" charset="0"/>
                                <a:ea typeface="Karla" charset="0"/>
                                <a:cs typeface="Karla" charset="0"/>
                              </a:rPr>
                              <m:t>𝛽</m:t>
                            </m:r>
                          </m:e>
                          <m:sub>
                            <m:r>
                              <a:rPr lang="en-US" sz="2400" i="1">
                                <a:latin typeface="Cambria Math" charset="0"/>
                                <a:ea typeface="Karla" charset="0"/>
                                <a:cs typeface="Karla" charset="0"/>
                              </a:rPr>
                              <m:t>1</m:t>
                            </m:r>
                          </m:sub>
                        </m:sSub>
                      </m:den>
                    </m:f>
                  </m:oMath>
                </a14:m>
                <a:r>
                  <a:rPr lang="en-US" sz="2400" dirty="0">
                    <a:latin typeface="Karla" charset="0"/>
                    <a:ea typeface="Karla" charset="0"/>
                    <a:cs typeface="Karla" charset="0"/>
                  </a:rPr>
                  <a:t>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panose="02040503050406030204" pitchFamily="18"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panose="02040503050406030204" pitchFamily="18"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3"/>
                <a:stretch>
                  <a:fillRect l="-923" t="-2305" r="-577" b="-158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0709116"/>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21112</TotalTime>
  <Words>3377</Words>
  <Application>Microsoft Macintosh PowerPoint</Application>
  <PresentationFormat>Widescreen</PresentationFormat>
  <Paragraphs>885</Paragraphs>
  <Slides>72</Slides>
  <Notes>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Karla</vt:lpstr>
      <vt:lpstr>Open Sans</vt:lpstr>
      <vt:lpstr>Arial</vt:lpstr>
      <vt:lpstr>Calibri</vt:lpstr>
      <vt:lpstr>Cambria Math</vt:lpstr>
      <vt:lpstr>Courier New</vt:lpstr>
      <vt:lpstr>Mangal</vt:lpstr>
      <vt:lpstr>Wingdings</vt:lpstr>
      <vt:lpstr>GEC_template</vt:lpstr>
      <vt:lpstr>Equation</vt:lpstr>
      <vt:lpstr>Lecture 12:  Perceptron and Back Propagation</vt:lpstr>
      <vt:lpstr>Outline</vt:lpstr>
      <vt:lpstr>Outline</vt:lpstr>
      <vt:lpstr>Classification and Logistic Regression</vt:lpstr>
      <vt:lpstr>Classification</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Considerations </vt:lpstr>
      <vt:lpstr>Derivatives: Memories from middle school</vt:lpstr>
      <vt:lpstr>Linear Regression</vt:lpstr>
      <vt:lpstr>Logistic Regression Derivatives</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Artificial Neural Networks (ANN)</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Wong, Phoebe</cp:lastModifiedBy>
  <cp:revision>233</cp:revision>
  <dcterms:created xsi:type="dcterms:W3CDTF">2018-07-15T23:20:29Z</dcterms:created>
  <dcterms:modified xsi:type="dcterms:W3CDTF">2018-10-22T17:49:23Z</dcterms:modified>
</cp:coreProperties>
</file>